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2" r:id="rId5"/>
    <p:sldId id="275" r:id="rId6"/>
    <p:sldId id="258" r:id="rId7"/>
    <p:sldId id="273" r:id="rId8"/>
    <p:sldId id="270" r:id="rId9"/>
    <p:sldId id="262" r:id="rId10"/>
    <p:sldId id="259" r:id="rId11"/>
    <p:sldId id="266" r:id="rId12"/>
    <p:sldId id="274" r:id="rId13"/>
    <p:sldId id="265" r:id="rId14"/>
    <p:sldId id="261" r:id="rId15"/>
    <p:sldId id="263" r:id="rId16"/>
    <p:sldId id="267" r:id="rId17"/>
    <p:sldId id="268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d81@gmail.com" initials="s" lastIdx="1" clrIdx="0">
    <p:extLst>
      <p:ext uri="{19B8F6BF-5375-455C-9EA6-DF929625EA0E}">
        <p15:presenceInfo xmlns:p15="http://schemas.microsoft.com/office/powerpoint/2012/main" userId="6dcb30c1599540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 autoAdjust="0"/>
  </p:normalViewPr>
  <p:slideViewPr>
    <p:cSldViewPr snapToGrid="0">
      <p:cViewPr varScale="1">
        <p:scale>
          <a:sx n="120" d="100"/>
          <a:sy n="120" d="100"/>
        </p:scale>
        <p:origin x="23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FC1668-01A7-4A4D-91E9-F89D4C5589D2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AFB666-754A-4803-8809-80D020CDEF2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Families will remain in their vehicle during the drive-by and must wear masks. </a:t>
          </a:r>
        </a:p>
      </dgm:t>
    </dgm:pt>
    <dgm:pt modelId="{9B551ACD-43E6-4BE9-AF12-2183B9B444BE}" type="parTrans" cxnId="{6D396079-E539-4C00-A425-6C69C57BBCB4}">
      <dgm:prSet/>
      <dgm:spPr/>
      <dgm:t>
        <a:bodyPr/>
        <a:lstStyle/>
        <a:p>
          <a:endParaRPr lang="en-US"/>
        </a:p>
      </dgm:t>
    </dgm:pt>
    <dgm:pt modelId="{1E6B7231-E0E6-4F79-97A2-7D1584113388}" type="sibTrans" cxnId="{6D396079-E539-4C00-A425-6C69C57BBCB4}">
      <dgm:prSet/>
      <dgm:spPr/>
      <dgm:t>
        <a:bodyPr/>
        <a:lstStyle/>
        <a:p>
          <a:endParaRPr lang="en-US"/>
        </a:p>
      </dgm:t>
    </dgm:pt>
    <dgm:pt modelId="{A1ACB0D8-3773-4695-9651-EDD182208EA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Candy stations will be set-up along the designated route. Candy will be dropped into your child’s treat bag/container. </a:t>
          </a:r>
        </a:p>
      </dgm:t>
    </dgm:pt>
    <dgm:pt modelId="{20BA70F7-05C2-45FA-8BA7-B81088A872BF}" type="parTrans" cxnId="{A23125ED-6EDB-4C52-9FCB-D59E48D0080C}">
      <dgm:prSet/>
      <dgm:spPr/>
      <dgm:t>
        <a:bodyPr/>
        <a:lstStyle/>
        <a:p>
          <a:endParaRPr lang="en-US"/>
        </a:p>
      </dgm:t>
    </dgm:pt>
    <dgm:pt modelId="{701BB02C-473B-45E1-B7D5-E0ED9FF5372F}" type="sibTrans" cxnId="{A23125ED-6EDB-4C52-9FCB-D59E48D0080C}">
      <dgm:prSet/>
      <dgm:spPr/>
      <dgm:t>
        <a:bodyPr/>
        <a:lstStyle/>
        <a:p>
          <a:endParaRPr lang="en-US"/>
        </a:p>
      </dgm:t>
    </dgm:pt>
    <dgm:pt modelId="{A5799A65-9103-4850-B52F-CB5FAFC43C0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Volunteers will be stationed at decorated tables  6-10 feet apart. Volunteers will be wearing masks and gloves.  </a:t>
          </a:r>
        </a:p>
      </dgm:t>
    </dgm:pt>
    <dgm:pt modelId="{0273EEDA-0F41-4F26-BFAA-5EE9BB3D1583}" type="parTrans" cxnId="{23347DC7-9862-4227-8F7B-09F5CF418E85}">
      <dgm:prSet/>
      <dgm:spPr/>
      <dgm:t>
        <a:bodyPr/>
        <a:lstStyle/>
        <a:p>
          <a:endParaRPr lang="en-US"/>
        </a:p>
      </dgm:t>
    </dgm:pt>
    <dgm:pt modelId="{4C1D7949-C7C6-4C61-9F92-5A65BB4D0B8A}" type="sibTrans" cxnId="{23347DC7-9862-4227-8F7B-09F5CF418E85}">
      <dgm:prSet/>
      <dgm:spPr/>
      <dgm:t>
        <a:bodyPr/>
        <a:lstStyle/>
        <a:p>
          <a:endParaRPr lang="en-US"/>
        </a:p>
      </dgm:t>
    </dgm:pt>
    <dgm:pt modelId="{2C774953-0952-4031-B273-1F2F71A18EEB}" type="pres">
      <dgm:prSet presAssocID="{E1FC1668-01A7-4A4D-91E9-F89D4C5589D2}" presName="root" presStyleCnt="0">
        <dgm:presLayoutVars>
          <dgm:dir/>
          <dgm:resizeHandles val="exact"/>
        </dgm:presLayoutVars>
      </dgm:prSet>
      <dgm:spPr/>
    </dgm:pt>
    <dgm:pt modelId="{0BF40518-40E2-49FA-BA59-65491F687AEA}" type="pres">
      <dgm:prSet presAssocID="{C5AFB666-754A-4803-8809-80D020CDEF27}" presName="compNode" presStyleCnt="0"/>
      <dgm:spPr/>
    </dgm:pt>
    <dgm:pt modelId="{1B09C3B4-3E99-4B2B-A881-D63C007BAC12}" type="pres">
      <dgm:prSet presAssocID="{C5AFB666-754A-4803-8809-80D020CDEF27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A855325-3C2B-47C0-AF6B-5D97E91BBE9F}" type="pres">
      <dgm:prSet presAssocID="{C5AFB666-754A-4803-8809-80D020CDEF2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14630C1C-796F-413C-B831-03038531F881}" type="pres">
      <dgm:prSet presAssocID="{C5AFB666-754A-4803-8809-80D020CDEF27}" presName="spaceRect" presStyleCnt="0"/>
      <dgm:spPr/>
    </dgm:pt>
    <dgm:pt modelId="{494A4211-D8AC-4296-A417-2C0A68F8F414}" type="pres">
      <dgm:prSet presAssocID="{C5AFB666-754A-4803-8809-80D020CDEF27}" presName="textRect" presStyleLbl="revTx" presStyleIdx="0" presStyleCnt="3">
        <dgm:presLayoutVars>
          <dgm:chMax val="1"/>
          <dgm:chPref val="1"/>
        </dgm:presLayoutVars>
      </dgm:prSet>
      <dgm:spPr/>
    </dgm:pt>
    <dgm:pt modelId="{CEA47804-746C-4EC6-A6A9-89127CA3E657}" type="pres">
      <dgm:prSet presAssocID="{1E6B7231-E0E6-4F79-97A2-7D1584113388}" presName="sibTrans" presStyleCnt="0"/>
      <dgm:spPr/>
    </dgm:pt>
    <dgm:pt modelId="{D2635DFF-18B9-431D-A2A8-C76815F47C8F}" type="pres">
      <dgm:prSet presAssocID="{A1ACB0D8-3773-4695-9651-EDD182208EAC}" presName="compNode" presStyleCnt="0"/>
      <dgm:spPr/>
    </dgm:pt>
    <dgm:pt modelId="{7DFF3ECA-B71A-4163-9C48-D2567CE60BE9}" type="pres">
      <dgm:prSet presAssocID="{A1ACB0D8-3773-4695-9651-EDD182208EAC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CE0A3D9-4ED9-4E14-B3A9-FD75BC916AC0}" type="pres">
      <dgm:prSet presAssocID="{A1ACB0D8-3773-4695-9651-EDD182208EA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ndy"/>
        </a:ext>
      </dgm:extLst>
    </dgm:pt>
    <dgm:pt modelId="{F5BB70B9-201E-4BA5-8BF0-D4814FCD0A1A}" type="pres">
      <dgm:prSet presAssocID="{A1ACB0D8-3773-4695-9651-EDD182208EAC}" presName="spaceRect" presStyleCnt="0"/>
      <dgm:spPr/>
    </dgm:pt>
    <dgm:pt modelId="{1E51FD6A-92C9-4497-BC8A-8EDCE66416F6}" type="pres">
      <dgm:prSet presAssocID="{A1ACB0D8-3773-4695-9651-EDD182208EAC}" presName="textRect" presStyleLbl="revTx" presStyleIdx="1" presStyleCnt="3">
        <dgm:presLayoutVars>
          <dgm:chMax val="1"/>
          <dgm:chPref val="1"/>
        </dgm:presLayoutVars>
      </dgm:prSet>
      <dgm:spPr/>
    </dgm:pt>
    <dgm:pt modelId="{C73F2FA9-C8D0-4265-A945-F0B86A93C7C5}" type="pres">
      <dgm:prSet presAssocID="{701BB02C-473B-45E1-B7D5-E0ED9FF5372F}" presName="sibTrans" presStyleCnt="0"/>
      <dgm:spPr/>
    </dgm:pt>
    <dgm:pt modelId="{7F706764-EE38-4768-A5C4-F89E4199C536}" type="pres">
      <dgm:prSet presAssocID="{A5799A65-9103-4850-B52F-CB5FAFC43C06}" presName="compNode" presStyleCnt="0"/>
      <dgm:spPr/>
    </dgm:pt>
    <dgm:pt modelId="{FB5C079B-223B-4222-9219-EBE3EEA6C6AE}" type="pres">
      <dgm:prSet presAssocID="{A5799A65-9103-4850-B52F-CB5FAFC43C06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06DB7F8-BC45-4B2A-A4D4-43D359B65ABF}" type="pres">
      <dgm:prSet presAssocID="{A5799A65-9103-4850-B52F-CB5FAFC43C0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e with mask"/>
        </a:ext>
      </dgm:extLst>
    </dgm:pt>
    <dgm:pt modelId="{706AD053-E2BB-4501-A00C-7A725E875D19}" type="pres">
      <dgm:prSet presAssocID="{A5799A65-9103-4850-B52F-CB5FAFC43C06}" presName="spaceRect" presStyleCnt="0"/>
      <dgm:spPr/>
    </dgm:pt>
    <dgm:pt modelId="{ACD2549E-FF6A-4FB4-B2EA-F46893F3C9C4}" type="pres">
      <dgm:prSet presAssocID="{A5799A65-9103-4850-B52F-CB5FAFC43C0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FD40A23-1CFA-4BF3-ABBF-46741E97AA82}" type="presOf" srcId="{E1FC1668-01A7-4A4D-91E9-F89D4C5589D2}" destId="{2C774953-0952-4031-B273-1F2F71A18EEB}" srcOrd="0" destOrd="0" presId="urn:microsoft.com/office/officeart/2018/5/layout/IconLeafLabelList"/>
    <dgm:cxn modelId="{AC1CC254-5767-437C-8616-9D7D2B872DC6}" type="presOf" srcId="{C5AFB666-754A-4803-8809-80D020CDEF27}" destId="{494A4211-D8AC-4296-A417-2C0A68F8F414}" srcOrd="0" destOrd="0" presId="urn:microsoft.com/office/officeart/2018/5/layout/IconLeafLabelList"/>
    <dgm:cxn modelId="{25529C77-9897-4398-9F35-F85524D1162E}" type="presOf" srcId="{A5799A65-9103-4850-B52F-CB5FAFC43C06}" destId="{ACD2549E-FF6A-4FB4-B2EA-F46893F3C9C4}" srcOrd="0" destOrd="0" presId="urn:microsoft.com/office/officeart/2018/5/layout/IconLeafLabelList"/>
    <dgm:cxn modelId="{6D396079-E539-4C00-A425-6C69C57BBCB4}" srcId="{E1FC1668-01A7-4A4D-91E9-F89D4C5589D2}" destId="{C5AFB666-754A-4803-8809-80D020CDEF27}" srcOrd="0" destOrd="0" parTransId="{9B551ACD-43E6-4BE9-AF12-2183B9B444BE}" sibTransId="{1E6B7231-E0E6-4F79-97A2-7D1584113388}"/>
    <dgm:cxn modelId="{23347DC7-9862-4227-8F7B-09F5CF418E85}" srcId="{E1FC1668-01A7-4A4D-91E9-F89D4C5589D2}" destId="{A5799A65-9103-4850-B52F-CB5FAFC43C06}" srcOrd="2" destOrd="0" parTransId="{0273EEDA-0F41-4F26-BFAA-5EE9BB3D1583}" sibTransId="{4C1D7949-C7C6-4C61-9F92-5A65BB4D0B8A}"/>
    <dgm:cxn modelId="{0243C2CF-B175-449C-8756-E89E167E6715}" type="presOf" srcId="{A1ACB0D8-3773-4695-9651-EDD182208EAC}" destId="{1E51FD6A-92C9-4497-BC8A-8EDCE66416F6}" srcOrd="0" destOrd="0" presId="urn:microsoft.com/office/officeart/2018/5/layout/IconLeafLabelList"/>
    <dgm:cxn modelId="{A23125ED-6EDB-4C52-9FCB-D59E48D0080C}" srcId="{E1FC1668-01A7-4A4D-91E9-F89D4C5589D2}" destId="{A1ACB0D8-3773-4695-9651-EDD182208EAC}" srcOrd="1" destOrd="0" parTransId="{20BA70F7-05C2-45FA-8BA7-B81088A872BF}" sibTransId="{701BB02C-473B-45E1-B7D5-E0ED9FF5372F}"/>
    <dgm:cxn modelId="{137EC565-1C2D-4EEF-8222-EB9E98155733}" type="presParOf" srcId="{2C774953-0952-4031-B273-1F2F71A18EEB}" destId="{0BF40518-40E2-49FA-BA59-65491F687AEA}" srcOrd="0" destOrd="0" presId="urn:microsoft.com/office/officeart/2018/5/layout/IconLeafLabelList"/>
    <dgm:cxn modelId="{F7754C98-C237-4E2E-91C9-2EACA41FD1E7}" type="presParOf" srcId="{0BF40518-40E2-49FA-BA59-65491F687AEA}" destId="{1B09C3B4-3E99-4B2B-A881-D63C007BAC12}" srcOrd="0" destOrd="0" presId="urn:microsoft.com/office/officeart/2018/5/layout/IconLeafLabelList"/>
    <dgm:cxn modelId="{560E5DAA-F940-4346-84FD-4CF5102026B0}" type="presParOf" srcId="{0BF40518-40E2-49FA-BA59-65491F687AEA}" destId="{2A855325-3C2B-47C0-AF6B-5D97E91BBE9F}" srcOrd="1" destOrd="0" presId="urn:microsoft.com/office/officeart/2018/5/layout/IconLeafLabelList"/>
    <dgm:cxn modelId="{765CF024-A450-46CF-9A10-CB55555A3EF9}" type="presParOf" srcId="{0BF40518-40E2-49FA-BA59-65491F687AEA}" destId="{14630C1C-796F-413C-B831-03038531F881}" srcOrd="2" destOrd="0" presId="urn:microsoft.com/office/officeart/2018/5/layout/IconLeafLabelList"/>
    <dgm:cxn modelId="{FF7199B5-323C-4525-B56F-4B9F4251D46C}" type="presParOf" srcId="{0BF40518-40E2-49FA-BA59-65491F687AEA}" destId="{494A4211-D8AC-4296-A417-2C0A68F8F414}" srcOrd="3" destOrd="0" presId="urn:microsoft.com/office/officeart/2018/5/layout/IconLeafLabelList"/>
    <dgm:cxn modelId="{A90CB785-F8AB-42B2-80AB-DA88FC249F7C}" type="presParOf" srcId="{2C774953-0952-4031-B273-1F2F71A18EEB}" destId="{CEA47804-746C-4EC6-A6A9-89127CA3E657}" srcOrd="1" destOrd="0" presId="urn:microsoft.com/office/officeart/2018/5/layout/IconLeafLabelList"/>
    <dgm:cxn modelId="{9C3D6621-F2C5-4685-961E-50AD77D626B9}" type="presParOf" srcId="{2C774953-0952-4031-B273-1F2F71A18EEB}" destId="{D2635DFF-18B9-431D-A2A8-C76815F47C8F}" srcOrd="2" destOrd="0" presId="urn:microsoft.com/office/officeart/2018/5/layout/IconLeafLabelList"/>
    <dgm:cxn modelId="{ADF54A75-89CA-4FC1-AE20-231375765C59}" type="presParOf" srcId="{D2635DFF-18B9-431D-A2A8-C76815F47C8F}" destId="{7DFF3ECA-B71A-4163-9C48-D2567CE60BE9}" srcOrd="0" destOrd="0" presId="urn:microsoft.com/office/officeart/2018/5/layout/IconLeafLabelList"/>
    <dgm:cxn modelId="{CB809AFA-01A2-4AFE-9B79-E84092E940CA}" type="presParOf" srcId="{D2635DFF-18B9-431D-A2A8-C76815F47C8F}" destId="{3CE0A3D9-4ED9-4E14-B3A9-FD75BC916AC0}" srcOrd="1" destOrd="0" presId="urn:microsoft.com/office/officeart/2018/5/layout/IconLeafLabelList"/>
    <dgm:cxn modelId="{88A58EFA-B614-43A3-8826-DD777616CF4A}" type="presParOf" srcId="{D2635DFF-18B9-431D-A2A8-C76815F47C8F}" destId="{F5BB70B9-201E-4BA5-8BF0-D4814FCD0A1A}" srcOrd="2" destOrd="0" presId="urn:microsoft.com/office/officeart/2018/5/layout/IconLeafLabelList"/>
    <dgm:cxn modelId="{8A5722C4-1694-40CC-BE97-C4E0D49526A8}" type="presParOf" srcId="{D2635DFF-18B9-431D-A2A8-C76815F47C8F}" destId="{1E51FD6A-92C9-4497-BC8A-8EDCE66416F6}" srcOrd="3" destOrd="0" presId="urn:microsoft.com/office/officeart/2018/5/layout/IconLeafLabelList"/>
    <dgm:cxn modelId="{18833F09-A4ED-4CF4-94CF-077BF161DAE0}" type="presParOf" srcId="{2C774953-0952-4031-B273-1F2F71A18EEB}" destId="{C73F2FA9-C8D0-4265-A945-F0B86A93C7C5}" srcOrd="3" destOrd="0" presId="urn:microsoft.com/office/officeart/2018/5/layout/IconLeafLabelList"/>
    <dgm:cxn modelId="{8E4A3062-E3AD-48C7-A9A1-947A2A9749A3}" type="presParOf" srcId="{2C774953-0952-4031-B273-1F2F71A18EEB}" destId="{7F706764-EE38-4768-A5C4-F89E4199C536}" srcOrd="4" destOrd="0" presId="urn:microsoft.com/office/officeart/2018/5/layout/IconLeafLabelList"/>
    <dgm:cxn modelId="{6AF91864-82BB-48E4-B309-7A810B6DE0AE}" type="presParOf" srcId="{7F706764-EE38-4768-A5C4-F89E4199C536}" destId="{FB5C079B-223B-4222-9219-EBE3EEA6C6AE}" srcOrd="0" destOrd="0" presId="urn:microsoft.com/office/officeart/2018/5/layout/IconLeafLabelList"/>
    <dgm:cxn modelId="{992BA2BD-1432-40F1-B742-51BD1C2A4F4F}" type="presParOf" srcId="{7F706764-EE38-4768-A5C4-F89E4199C536}" destId="{606DB7F8-BC45-4B2A-A4D4-43D359B65ABF}" srcOrd="1" destOrd="0" presId="urn:microsoft.com/office/officeart/2018/5/layout/IconLeafLabelList"/>
    <dgm:cxn modelId="{E6B1D37B-D79A-4DF5-965D-701369C10067}" type="presParOf" srcId="{7F706764-EE38-4768-A5C4-F89E4199C536}" destId="{706AD053-E2BB-4501-A00C-7A725E875D19}" srcOrd="2" destOrd="0" presId="urn:microsoft.com/office/officeart/2018/5/layout/IconLeafLabelList"/>
    <dgm:cxn modelId="{846DAC24-74B5-4005-B5B5-B5C512FE119A}" type="presParOf" srcId="{7F706764-EE38-4768-A5C4-F89E4199C536}" destId="{ACD2549E-FF6A-4FB4-B2EA-F46893F3C9C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9C3B4-3E99-4B2B-A881-D63C007BAC12}">
      <dsp:nvSpPr>
        <dsp:cNvPr id="0" name=""/>
        <dsp:cNvSpPr/>
      </dsp:nvSpPr>
      <dsp:spPr>
        <a:xfrm>
          <a:off x="302526" y="781855"/>
          <a:ext cx="938232" cy="93823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55325-3C2B-47C0-AF6B-5D97E91BBE9F}">
      <dsp:nvSpPr>
        <dsp:cNvPr id="0" name=""/>
        <dsp:cNvSpPr/>
      </dsp:nvSpPr>
      <dsp:spPr>
        <a:xfrm>
          <a:off x="502477" y="981807"/>
          <a:ext cx="538330" cy="5383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4A4211-D8AC-4296-A417-2C0A68F8F414}">
      <dsp:nvSpPr>
        <dsp:cNvPr id="0" name=""/>
        <dsp:cNvSpPr/>
      </dsp:nvSpPr>
      <dsp:spPr>
        <a:xfrm>
          <a:off x="2599" y="2012324"/>
          <a:ext cx="1538085" cy="89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Families will remain in their vehicle during the drive-by and must wear masks. </a:t>
          </a:r>
        </a:p>
      </dsp:txBody>
      <dsp:txXfrm>
        <a:off x="2599" y="2012324"/>
        <a:ext cx="1538085" cy="890407"/>
      </dsp:txXfrm>
    </dsp:sp>
    <dsp:sp modelId="{7DFF3ECA-B71A-4163-9C48-D2567CE60BE9}">
      <dsp:nvSpPr>
        <dsp:cNvPr id="0" name=""/>
        <dsp:cNvSpPr/>
      </dsp:nvSpPr>
      <dsp:spPr>
        <a:xfrm>
          <a:off x="2109777" y="781855"/>
          <a:ext cx="938232" cy="93823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0A3D9-4ED9-4E14-B3A9-FD75BC916AC0}">
      <dsp:nvSpPr>
        <dsp:cNvPr id="0" name=""/>
        <dsp:cNvSpPr/>
      </dsp:nvSpPr>
      <dsp:spPr>
        <a:xfrm>
          <a:off x="2309728" y="981807"/>
          <a:ext cx="538330" cy="5383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1FD6A-92C9-4497-BC8A-8EDCE66416F6}">
      <dsp:nvSpPr>
        <dsp:cNvPr id="0" name=""/>
        <dsp:cNvSpPr/>
      </dsp:nvSpPr>
      <dsp:spPr>
        <a:xfrm>
          <a:off x="1809850" y="2012324"/>
          <a:ext cx="1538085" cy="89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Candy stations will be set-up along the designated route. Candy will be dropped into your child’s treat bag/container. </a:t>
          </a:r>
        </a:p>
      </dsp:txBody>
      <dsp:txXfrm>
        <a:off x="1809850" y="2012324"/>
        <a:ext cx="1538085" cy="890407"/>
      </dsp:txXfrm>
    </dsp:sp>
    <dsp:sp modelId="{FB5C079B-223B-4222-9219-EBE3EEA6C6AE}">
      <dsp:nvSpPr>
        <dsp:cNvPr id="0" name=""/>
        <dsp:cNvSpPr/>
      </dsp:nvSpPr>
      <dsp:spPr>
        <a:xfrm>
          <a:off x="3917028" y="781855"/>
          <a:ext cx="938232" cy="93823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6DB7F8-BC45-4B2A-A4D4-43D359B65ABF}">
      <dsp:nvSpPr>
        <dsp:cNvPr id="0" name=""/>
        <dsp:cNvSpPr/>
      </dsp:nvSpPr>
      <dsp:spPr>
        <a:xfrm>
          <a:off x="4116979" y="981807"/>
          <a:ext cx="538330" cy="5383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2549E-FF6A-4FB4-B2EA-F46893F3C9C4}">
      <dsp:nvSpPr>
        <dsp:cNvPr id="0" name=""/>
        <dsp:cNvSpPr/>
      </dsp:nvSpPr>
      <dsp:spPr>
        <a:xfrm>
          <a:off x="3617101" y="2012324"/>
          <a:ext cx="1538085" cy="890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Volunteers will be stationed at decorated tables  6-10 feet apart. Volunteers will be wearing masks and gloves.  </a:t>
          </a:r>
        </a:p>
      </dsp:txBody>
      <dsp:txXfrm>
        <a:off x="3617101" y="2012324"/>
        <a:ext cx="1538085" cy="890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2522-297D-4F34-B113-D1F8D2739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CEACE-76D6-4471-953E-3E4919832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CBB35-1026-479E-B3BA-3A5A2BA1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9FF56-EEE2-4847-837E-3D9EC28BC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1CBBA-22A3-409B-AD53-C0EA1698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2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3795-CDA8-425B-85AE-C9F67F33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09451-84B7-4203-8466-A003500B0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AAB52-DFEE-4945-ADA6-179F998F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81379-6C6F-4901-884C-9D1DB013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10C41-F9EE-4814-BA7A-2DB28FBD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8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8CF87E-A8D1-4548-836D-751798E5B6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CA01B-DA97-4532-8410-8FDD8921C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7F98E-8DD0-4EB8-A6A4-2E633055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283DA-62B9-4538-A84B-4453007A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4B4BC-42F7-469E-8F91-40F7404B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24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DDE8-FD3F-43F4-9BB3-70709865C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F58EB-5FCC-4DFB-9140-BAA800BA0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86627-82E8-4477-B1E4-731038A8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00144-7751-4B87-AA3D-BF216922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029BB-79D0-4713-9245-857CF03E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26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5039-A332-41E0-A92A-D39A9888A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31807-3369-432B-9FE5-783AC192E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690C-6420-44EA-BF81-055A9F0ED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D58BE-C5AE-4D7E-94E4-55A554D9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CD44C-7904-4FEF-8B4B-36912C55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31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A7B06-1561-4D07-B01A-AA13FD4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F8FC2-36B8-4AD8-9485-2F90C06B5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B8F54-3240-46BC-AD74-FC1C86C2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EBD5B-F2EE-4953-A351-D29B9059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DB70F-26B4-45B6-8729-25651524B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63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74859-540F-4B5C-984C-CDF8C5A2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3764-86C5-4B31-9530-59CD591BF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A6657-95F0-4808-9242-1978E5F22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EF8C4-0FBB-464F-AB45-F5C9B009E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A2622-1B20-4CDE-B06E-95FC1AF48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AA4B4-4583-48FB-82E0-46CED228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04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FCE18-2DE6-43FB-9EC2-8D2C95B7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F2134-BC37-437A-BAF9-6AFDD5915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33798-7AA6-4FB7-A348-71E66E99E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D6F3D-FE0E-4155-833B-A7A84E109A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1736FE-7182-49D3-844F-3459809A1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092706-4193-4E38-98D3-E83EE07FC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E6D185-8789-4E85-9419-9EB2AA83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458DBE-5F0F-44E5-BB32-E932BB86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23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974F4-4516-41E8-8B6B-F117B966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BCB91-70C1-4153-8F8C-7D3F8BBBF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204F2-5CF4-4DFD-BB78-12FED624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C4AB9-572F-40C4-98D4-D4178F4F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55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55B0BD-D2DC-4B27-A15B-B54DC04B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81B59-35D2-469B-91B1-8C5CFBA96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DEE22-1BE8-48AF-A64E-50E544D8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3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8821-5F33-4513-BEAE-77A757CF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D9CB6-2E6F-4F45-B3F1-16681D575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04AD5-C27D-4E73-B94C-FEFBB1EC3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F2080-6645-474B-9BB5-E40D1977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BBFD3-E49E-4D24-BC94-FE8E7FB62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747C4-FB41-4A8D-8787-32587F75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7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6601A-998E-42E5-BC0D-60E719E28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A32FE-E82D-41CB-9076-5A0797BD8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E9A2A-C860-42A8-BAC0-B4545CEC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06586-8955-43D2-B9C5-BF4BC8AFF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F0FF3-CF38-4948-BC31-92352427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8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3DBA-9730-4AD6-872B-2722CBF05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9BF9C5-7818-4C08-917F-6151A60C9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5861E-1A71-4154-8884-620C868E3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A5D4A-CFC3-4B47-9BA7-5BBE12C8C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F8940-0431-486D-9C53-176C992D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094CF-3F53-4476-A337-64E378EE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56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ADDFF-90B9-439D-AEDD-23717048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BF087-F11A-4265-8793-2E5B5C42A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B33A8-B7F7-4BB2-8A30-0CCBB778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2D1B8-ACD3-4C7D-9F76-CD804531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F117E-E562-43D4-8A0C-1FE5A57D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25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2B89CC-F883-44EC-A64C-6737ED8A1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DA557-DF86-4A39-9A90-5B3AE589A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C591E-60CE-452D-A8DB-F3E8B1F4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6B50A-F8AE-4DE3-8E8E-AA9D29D7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451D3-C2F0-4A7D-B33C-26CB9A14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0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3F44B-38C3-44F0-8DC0-D47C4003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6FF6E-EF08-44E2-A736-95172A733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8DD3B-DA4C-4558-8BC6-E061487E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AB6D3-CE4E-4111-9074-57C988419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1BC53-8E50-4845-A4A4-D5EB3408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7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A52E2-2C62-477C-9E4B-24FA286F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2C83D-81F9-4338-B3BD-CE77C2669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871F9-A951-444E-BFEA-166C63005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4B744-44DF-40CD-8DED-5121FF6B7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1F414-5979-4146-9E55-EC7B69496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CB1E7-32FB-4370-9F03-A69E8D45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5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5759-3EC3-44D1-961B-1984EC88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BD960-43CA-42F6-BBCA-D8E77945C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860D8-BD2C-4446-8D07-826283EFD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CCF41-E884-432F-B441-DAC2941F4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3422C6-7FCC-41EE-BD32-43CF5D418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B773E8-3D98-4BD3-B9B0-215AA400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5BD154-AF5F-4D25-9BA2-C032C852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2CBECF-C40E-49B2-9162-7EB29F1D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0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50520-1578-496E-9CAE-495AF4EC5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F420E-D003-4293-8A40-77813E2B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BAE55-24AF-44C4-9EDE-48956C99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C634C-C11F-4173-BE4C-D7DD1C081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6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C46CC9-E1C3-4D05-B501-2868B302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11E31-0C59-4734-822F-FD713BBA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926E-9DB5-4C22-B08E-65ACD020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0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3C85-7EAB-4762-A3C2-A4A755F6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48B27-F4C9-4144-80BA-5D9CB0F44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0FF13-6128-410D-BBB3-20629E4EE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3A556-D1E3-4410-9505-3D0B3C68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2BEC0-2848-48D6-8C8D-C4FC03BD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25069-EF4D-49F6-B861-447236F66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2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A5BF-7FD3-4E31-B123-E7B4E511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8E2D94-9BB6-4A08-B4F6-0158A7E69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446CF-63EF-4A52-8396-397DF9BBD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E05C8-0235-4149-92D6-24B74268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69057-6F08-4553-A940-2DDED4D2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A64B3-F3BF-4B63-8E76-62B71DAA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0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32556-E951-419A-827D-10461D37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1F624-1243-4B78-B058-5E5E2BCDC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18387-C81B-4568-ADD8-713AE6CEE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55CAC-0768-4E22-9403-BCB7CC150682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9E57-7B0A-4B43-B5EE-ACBE867AF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509F0-7DF9-4E12-A5E9-E6B9F749D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63B0-52FE-423F-8B18-860123708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625584-FCD3-4E69-B13F-F1F8FA9A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1D6DE-5E71-479F-96C3-2969770FD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13D0D-AA1C-4EC7-83A8-E3DE39E77B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5D94F-12B2-448C-992E-3FC85F25D0D0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FAE5C-8749-47D0-BF8D-0C728C92E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D757E-D445-4166-B9A6-8ED0E5BA0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A0D36-8CA9-4113-834D-F99FCD259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lubpenguin.wikia.com/wiki/Candy_Apple_Pin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babybeasbakeshop.com/take-home-cupcake-parties/baby-beas-take-home-cupcake-decorating-kit-full-size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cs.google.com/forms/d/e/1FAIpQLSehoMAVt468rDrGT3UudB9VF8saPMIuKpeoNuGBrWfeLv3Z_w/viewfor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lipground.com/christmas-decorations-clipart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cfmc.com.au/monthly-qa-may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0F8BA0-30E7-4277-AB75-0157B0006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Welcome!!!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Pirate PTO Virtual  Meeting 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October 7, 2020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B976713-97B6-47F6-A200-2245064C9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0" r="13850" b="-1"/>
          <a:stretch/>
        </p:blipFill>
        <p:spPr>
          <a:xfrm>
            <a:off x="5417100" y="492573"/>
            <a:ext cx="602698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3BBF-3457-4A98-A68A-0E5787EB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October is Teacher Appreciation Month</a:t>
            </a:r>
          </a:p>
        </p:txBody>
      </p:sp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FCBD8E3-E58C-43FE-BA53-4245E7B6C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956" r="-1" b="147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5129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78B1A96-993C-4D63-B700-09C6CA222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latin typeface="+mn-lt"/>
              </a:rPr>
              <a:t>Thank you. We appreciate the support from our Pomona families!!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diagram, bubble chart&#10;&#10;Description automatically generated">
            <a:extLst>
              <a:ext uri="{FF2B5EF4-FFF2-40B4-BE49-F238E27FC236}">
                <a16:creationId xmlns:a16="http://schemas.microsoft.com/office/drawing/2014/main" id="{00ED2B93-C1BC-4C4E-894A-EE71F2120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9068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CD39D-F140-4188-B3F7-625860F6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618" y="463982"/>
            <a:ext cx="9762837" cy="1374054"/>
          </a:xfrm>
        </p:spPr>
        <p:txBody>
          <a:bodyPr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</a:rPr>
              <a:t>Pirate PTO Spirit Wear Fundraiser</a:t>
            </a:r>
          </a:p>
        </p:txBody>
      </p:sp>
      <p:pic>
        <p:nvPicPr>
          <p:cNvPr id="8" name="Content Placeholder 7" descr="A male in a black shirt&#10;&#10;Description automatically generated">
            <a:extLst>
              <a:ext uri="{FF2B5EF4-FFF2-40B4-BE49-F238E27FC236}">
                <a16:creationId xmlns:a16="http://schemas.microsoft.com/office/drawing/2014/main" id="{7631AF08-9914-4CE4-BA95-0C9E9C0365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40" y="3519055"/>
            <a:ext cx="7934413" cy="3131127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1B0D6-D8BC-4193-AB61-7B6E9905F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19241" y="1951182"/>
            <a:ext cx="7929924" cy="1244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$1,169 raised!!!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Spirit Wear Store will re-open in December.</a:t>
            </a:r>
          </a:p>
        </p:txBody>
      </p:sp>
    </p:spTree>
    <p:extLst>
      <p:ext uri="{BB962C8B-B14F-4D97-AF65-F5344CB8AC3E}">
        <p14:creationId xmlns:p14="http://schemas.microsoft.com/office/powerpoint/2010/main" val="293884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19528-5672-4C30-9E2A-70874FD1E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70206-13FB-421E-AE13-2A559680D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854" y="878469"/>
            <a:ext cx="5204285" cy="538378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DE8A64D-CC8B-4DA7-8C3D-F76BECAABE0F}"/>
              </a:ext>
            </a:extLst>
          </p:cNvPr>
          <p:cNvSpPr/>
          <p:nvPr/>
        </p:nvSpPr>
        <p:spPr>
          <a:xfrm>
            <a:off x="986589" y="3010486"/>
            <a:ext cx="2189747" cy="886265"/>
          </a:xfrm>
          <a:prstGeom prst="rightArrow">
            <a:avLst/>
          </a:prstGeom>
          <a:solidFill>
            <a:srgbClr val="CC0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007AE-C555-4C25-93EF-9A61EFC332FC}"/>
              </a:ext>
            </a:extLst>
          </p:cNvPr>
          <p:cNvSpPr txBox="1"/>
          <p:nvPr/>
        </p:nvSpPr>
        <p:spPr>
          <a:xfrm>
            <a:off x="5497477" y="4783638"/>
            <a:ext cx="498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Nova Cond Light" panose="020B0604020202020204" pitchFamily="34" charset="0"/>
              </a:rPr>
              <a:t>Bidding Ends Thursday, October 8</a:t>
            </a:r>
            <a:r>
              <a:rPr lang="en-US" baseline="30000" dirty="0">
                <a:solidFill>
                  <a:srgbClr val="FF0000"/>
                </a:solidFill>
                <a:latin typeface="Arial Nova Cond Light" panose="020B0604020202020204" pitchFamily="34" charset="0"/>
              </a:rPr>
              <a:t>th</a:t>
            </a:r>
            <a:r>
              <a:rPr lang="en-US" dirty="0">
                <a:solidFill>
                  <a:srgbClr val="FF0000"/>
                </a:solidFill>
                <a:latin typeface="Arial Nova Cond Light" panose="020B0604020202020204" pitchFamily="34" charset="0"/>
              </a:rPr>
              <a:t> @ 4 pm !! </a:t>
            </a:r>
          </a:p>
        </p:txBody>
      </p:sp>
    </p:spTree>
    <p:extLst>
      <p:ext uri="{BB962C8B-B14F-4D97-AF65-F5344CB8AC3E}">
        <p14:creationId xmlns:p14="http://schemas.microsoft.com/office/powerpoint/2010/main" val="36608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6C17B-7B05-4CD5-BF98-52226614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Mark your Calendar: Key Dates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D379BC6-F257-42AC-832F-55CBC623F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October 24</a:t>
            </a:r>
            <a:r>
              <a:rPr lang="en-US" sz="2000" baseline="30000" dirty="0">
                <a:solidFill>
                  <a:schemeClr val="accent2"/>
                </a:solidFill>
              </a:rPr>
              <a:t>th</a:t>
            </a:r>
            <a:r>
              <a:rPr lang="en-US" sz="2000" dirty="0">
                <a:solidFill>
                  <a:schemeClr val="accent2"/>
                </a:solidFill>
              </a:rPr>
              <a:t> from 6:15 PM - 7:15 PM </a:t>
            </a:r>
          </a:p>
          <a:p>
            <a:pPr algn="ctr"/>
            <a:r>
              <a:rPr lang="en-US" sz="1800" dirty="0"/>
              <a:t>Drive By Trick or Treating</a:t>
            </a:r>
          </a:p>
        </p:txBody>
      </p:sp>
      <p:graphicFrame>
        <p:nvGraphicFramePr>
          <p:cNvPr id="33" name="Content Placeholder 19">
            <a:extLst>
              <a:ext uri="{FF2B5EF4-FFF2-40B4-BE49-F238E27FC236}">
                <a16:creationId xmlns:a16="http://schemas.microsoft.com/office/drawing/2014/main" id="{65CF111E-33D6-4BDB-A6C8-1AAFCD4F9C1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52457650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A01986-842F-4514-A9BB-3A8FA4DB0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October 26</a:t>
            </a:r>
            <a:r>
              <a:rPr lang="en-US" sz="2000" baseline="30000" dirty="0">
                <a:solidFill>
                  <a:schemeClr val="accent2"/>
                </a:solidFill>
              </a:rPr>
              <a:t>th </a:t>
            </a:r>
            <a:r>
              <a:rPr lang="en-US" sz="2000" dirty="0">
                <a:solidFill>
                  <a:schemeClr val="accent2"/>
                </a:solidFill>
              </a:rPr>
              <a:t>- October 30</a:t>
            </a:r>
            <a:r>
              <a:rPr lang="en-US" sz="2000" baseline="30000" dirty="0">
                <a:solidFill>
                  <a:schemeClr val="accent2"/>
                </a:solidFill>
              </a:rPr>
              <a:t>th</a:t>
            </a:r>
          </a:p>
          <a:p>
            <a:pPr algn="ctr"/>
            <a:r>
              <a:rPr lang="en-US" sz="1800" dirty="0"/>
              <a:t>Smallcakes Bakery  Fundraiser</a:t>
            </a:r>
          </a:p>
        </p:txBody>
      </p:sp>
      <p:pic>
        <p:nvPicPr>
          <p:cNvPr id="32" name="Content Placeholder 31" descr="A cake with fruit on top of a table&#10;&#10;Description automatically generated">
            <a:extLst>
              <a:ext uri="{FF2B5EF4-FFF2-40B4-BE49-F238E27FC236}">
                <a16:creationId xmlns:a16="http://schemas.microsoft.com/office/drawing/2014/main" id="{D0CE62FD-34D3-42FA-87EF-4F8C8C1E5A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72200" y="2647429"/>
            <a:ext cx="5183188" cy="3399879"/>
          </a:xfrm>
        </p:spPr>
      </p:pic>
    </p:spTree>
    <p:extLst>
      <p:ext uri="{BB962C8B-B14F-4D97-AF65-F5344CB8AC3E}">
        <p14:creationId xmlns:p14="http://schemas.microsoft.com/office/powerpoint/2010/main" val="4270250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7D15F9-FBA9-45B6-A1EE-7E2610907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9D845D-9A57-49AC-9523-BB0D6DA6F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3348EFE1-9D21-4DC0-8EC9-C88767061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D9CD0CF4-76F6-470E-A8EF-DD74FC196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71645EB6-7E0C-491E-9A5B-C25E80A64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D20E5CAC-62A4-48E1-9F9F-1F817668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3A11D2-F06B-447E-96A7-27A21A8FA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67E154-2EA9-4694-AECB-2BC65C8F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PTO Membership Drive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Please Join !!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D5934CE-8C15-4E2F-AAAF-B282D2A2B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9662" y="2492376"/>
            <a:ext cx="2680258" cy="3563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E4325-FE3B-470E-9778-390DF64E0690}"/>
              </a:ext>
            </a:extLst>
          </p:cNvPr>
          <p:cNvSpPr txBox="1"/>
          <p:nvPr/>
        </p:nvSpPr>
        <p:spPr>
          <a:xfrm>
            <a:off x="5295569" y="2494450"/>
            <a:ext cx="5471529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hlinkClick r:id="rId4"/>
              </a:rPr>
              <a:t>https://docs.google.com/forms/d/e/1FAIpQLSehoMAVt468rDrGT3UudB9VF8saPMIuKpeoNuGBrWfeLv3Z_w/viewform</a:t>
            </a:r>
            <a:endParaRPr lang="en-US" sz="24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6159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667D3-6AC7-4DAB-AE7B-5CF8DF9B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49" y="4559523"/>
            <a:ext cx="10901471" cy="123644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Holiday Drive-In Movie Event  </a:t>
            </a:r>
            <a:br>
              <a:rPr lang="en-US" sz="3800" dirty="0">
                <a:solidFill>
                  <a:schemeClr val="bg1"/>
                </a:solidFill>
              </a:rPr>
            </a:br>
            <a:r>
              <a:rPr lang="en-US" sz="3800" dirty="0">
                <a:solidFill>
                  <a:schemeClr val="bg1"/>
                </a:solidFill>
              </a:rPr>
              <a:t>December 4</a:t>
            </a:r>
            <a:r>
              <a:rPr lang="en-US" sz="3800" baseline="30000" dirty="0">
                <a:solidFill>
                  <a:schemeClr val="bg1"/>
                </a:solidFill>
              </a:rPr>
              <a:t>th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7E7C9-8022-4211-9973-71AD01C72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988" b="4673"/>
          <a:stretch/>
        </p:blipFill>
        <p:spPr>
          <a:xfrm>
            <a:off x="20" y="1"/>
            <a:ext cx="12191979" cy="42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93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1122EE2-E6BC-403A-90CE-F6D69FED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Thank You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C3633E-F5D6-43B2-87AD-19497D888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73433" y="1728788"/>
            <a:ext cx="6787524" cy="26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25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73C75-C91C-4E2A-BAC9-55BD11DE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Meet the Pirate PTO Board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2019-2021</a:t>
            </a:r>
          </a:p>
        </p:txBody>
      </p:sp>
      <p:pic>
        <p:nvPicPr>
          <p:cNvPr id="13" name="Picture 12" descr="PTO President&#10;&#10;">
            <a:extLst>
              <a:ext uri="{FF2B5EF4-FFF2-40B4-BE49-F238E27FC236}">
                <a16:creationId xmlns:a16="http://schemas.microsoft.com/office/drawing/2014/main" id="{FA4B232E-DE61-4243-817F-D041A5EA0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12" y="1"/>
            <a:ext cx="2813148" cy="2995484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C74C628-D9C9-4A74-8866-E3C411A3E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57" y="0"/>
            <a:ext cx="3519643" cy="2995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C8E957-F8A2-4BA0-9803-5833FDC45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02" y="3855002"/>
            <a:ext cx="2194943" cy="2347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206240-83E1-44ED-8116-C3E7B099C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29" y="3733020"/>
            <a:ext cx="2194943" cy="2469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990219-6F43-401B-8853-19B23206568D}"/>
              </a:ext>
            </a:extLst>
          </p:cNvPr>
          <p:cNvSpPr txBox="1"/>
          <p:nvPr/>
        </p:nvSpPr>
        <p:spPr>
          <a:xfrm>
            <a:off x="4813228" y="2995485"/>
            <a:ext cx="25495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/>
              <a:t>Stephanie Craddock President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CFBF65-91D2-4CCA-B2B2-6A96DF4200CD}"/>
              </a:ext>
            </a:extLst>
          </p:cNvPr>
          <p:cNvSpPr txBox="1"/>
          <p:nvPr/>
        </p:nvSpPr>
        <p:spPr>
          <a:xfrm>
            <a:off x="9300821" y="3025975"/>
            <a:ext cx="23601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dirty="0"/>
              <a:t>Kristen McCoy </a:t>
            </a:r>
          </a:p>
          <a:p>
            <a:pPr algn="ctr"/>
            <a:r>
              <a:rPr lang="en-US" sz="1600" dirty="0"/>
              <a:t>Vice President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CBAC31-4BA5-47CC-A4C0-CF090B823529}"/>
              </a:ext>
            </a:extLst>
          </p:cNvPr>
          <p:cNvSpPr txBox="1"/>
          <p:nvPr/>
        </p:nvSpPr>
        <p:spPr>
          <a:xfrm>
            <a:off x="1561999" y="6211669"/>
            <a:ext cx="180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Natacha Crockett Treasurer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A471A0-F2F9-49C6-B8AD-C25C9692DC9C}"/>
              </a:ext>
            </a:extLst>
          </p:cNvPr>
          <p:cNvSpPr txBox="1"/>
          <p:nvPr/>
        </p:nvSpPr>
        <p:spPr>
          <a:xfrm>
            <a:off x="9300821" y="6319390"/>
            <a:ext cx="2658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Celina Rangel</a:t>
            </a:r>
          </a:p>
          <a:p>
            <a:pPr algn="ctr"/>
            <a:r>
              <a:rPr lang="en-US" sz="1600" dirty="0"/>
              <a:t>Communications Chair  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FD47F6F-7CA6-451C-8439-EFCC0D17A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817" y="3811319"/>
            <a:ext cx="2194943" cy="2391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FF9AD5-6C4A-4952-BF94-FF2A9F6505FB}"/>
              </a:ext>
            </a:extLst>
          </p:cNvPr>
          <p:cNvSpPr txBox="1"/>
          <p:nvPr/>
        </p:nvSpPr>
        <p:spPr>
          <a:xfrm>
            <a:off x="5126182" y="6319391"/>
            <a:ext cx="223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Jennifer Bennett Secretary </a:t>
            </a:r>
          </a:p>
        </p:txBody>
      </p:sp>
    </p:spTree>
    <p:extLst>
      <p:ext uri="{BB962C8B-B14F-4D97-AF65-F5344CB8AC3E}">
        <p14:creationId xmlns:p14="http://schemas.microsoft.com/office/powerpoint/2010/main" val="522179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2EE72E-7E8F-4034-A2DE-8B01C722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EDC4CB-FA76-4333-89CF-8A2D4F27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90C8A-B6F3-4B41-8C2C-22952A67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95" y="2619227"/>
            <a:ext cx="6657278" cy="316825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Pirate PTO </a:t>
            </a:r>
            <a:b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200" b="1" dirty="0">
                <a:solidFill>
                  <a:srgbClr val="FFFFFF"/>
                </a:solidFill>
              </a:rPr>
              <a:t>2019-2020  Snapshot</a:t>
            </a:r>
            <a:b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7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7EF58E-5654-4C05-91E1-051658CC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0486BD-9355-4C9F-B84E-29D308A2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440359-9D97-4CE1-8BD3-19308E04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7F9830-10E7-405D-AA27-1957593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46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AF3495-23E3-4862-B96E-092A24F5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44"/>
            <a:ext cx="12192000" cy="68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396A-4D75-4FBC-88B1-19AD5060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3106732"/>
            <a:ext cx="4087306" cy="2889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/>
              <a:t>Gym Padding </a:t>
            </a:r>
          </a:p>
        </p:txBody>
      </p:sp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floor, kitchen, room, table&#10;&#10;Description automatically generated">
            <a:extLst>
              <a:ext uri="{FF2B5EF4-FFF2-40B4-BE49-F238E27FC236}">
                <a16:creationId xmlns:a16="http://schemas.microsoft.com/office/drawing/2014/main" id="{B2A73576-F3C9-4F50-A361-35C58FA3E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r="1920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3259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2EE72E-7E8F-4034-A2DE-8B01C722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EDC4CB-FA76-4333-89CF-8A2D4F27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90C8A-B6F3-4B41-8C2C-22952A67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95" y="2619227"/>
            <a:ext cx="6657278" cy="316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Treasury Report  </a:t>
            </a:r>
            <a:b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Pirate PTO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7EF58E-5654-4C05-91E1-051658CC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0486BD-9355-4C9F-B84E-29D308A2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440359-9D97-4CE1-8BD3-19308E04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7F9830-10E7-405D-AA27-1957593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74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FB5669-F4AE-41FA-A7A4-6EFEC5B77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775646"/>
              </p:ext>
            </p:extLst>
          </p:nvPr>
        </p:nvGraphicFramePr>
        <p:xfrm>
          <a:off x="771276" y="723569"/>
          <a:ext cx="10821725" cy="5835075"/>
        </p:xfrm>
        <a:graphic>
          <a:graphicData uri="http://schemas.openxmlformats.org/drawingml/2006/table">
            <a:tbl>
              <a:tblPr/>
              <a:tblGrid>
                <a:gridCol w="1253841">
                  <a:extLst>
                    <a:ext uri="{9D8B030D-6E8A-4147-A177-3AD203B41FA5}">
                      <a16:colId xmlns:a16="http://schemas.microsoft.com/office/drawing/2014/main" val="3816679781"/>
                    </a:ext>
                  </a:extLst>
                </a:gridCol>
                <a:gridCol w="2162661">
                  <a:extLst>
                    <a:ext uri="{9D8B030D-6E8A-4147-A177-3AD203B41FA5}">
                      <a16:colId xmlns:a16="http://schemas.microsoft.com/office/drawing/2014/main" val="3270221622"/>
                    </a:ext>
                  </a:extLst>
                </a:gridCol>
                <a:gridCol w="5565137">
                  <a:extLst>
                    <a:ext uri="{9D8B030D-6E8A-4147-A177-3AD203B41FA5}">
                      <a16:colId xmlns:a16="http://schemas.microsoft.com/office/drawing/2014/main" val="196231346"/>
                    </a:ext>
                  </a:extLst>
                </a:gridCol>
                <a:gridCol w="1840086">
                  <a:extLst>
                    <a:ext uri="{9D8B030D-6E8A-4147-A177-3AD203B41FA5}">
                      <a16:colId xmlns:a16="http://schemas.microsoft.com/office/drawing/2014/main" val="3670882387"/>
                    </a:ext>
                  </a:extLst>
                </a:gridCol>
              </a:tblGrid>
              <a:tr h="28461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Monthly Treasurer's Report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385224"/>
                  </a:ext>
                </a:extLst>
              </a:tr>
              <a:tr h="42337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Monthly Snapshot as of September 7, 2020 -October 7, 2020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564762"/>
                  </a:ext>
                </a:extLst>
              </a:tr>
              <a:tr h="26722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Pomona PTO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942599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680505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91452"/>
                  </a:ext>
                </a:extLst>
              </a:tr>
              <a:tr h="423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Balance on Hand: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10/7/2020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$5,283.96 </a:t>
                      </a:r>
                    </a:p>
                  </a:txBody>
                  <a:tcPr marL="4422" marR="4422" marT="4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899594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03109"/>
                  </a:ext>
                </a:extLst>
              </a:tr>
              <a:tr h="423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Expenses MTD-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Monthly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907508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 "/>
                        </a:rPr>
                        <a:t>Withdraws-ACH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*QuickBooks OnliUSINT*QuickBooks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$42.64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492040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308360"/>
                  </a:ext>
                </a:extLst>
              </a:tr>
              <a:tr h="2371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Withdraw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$42.64 </a:t>
                      </a:r>
                    </a:p>
                  </a:txBody>
                  <a:tcPr marL="4422" marR="4422" marT="4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7405226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406353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85643"/>
                  </a:ext>
                </a:extLst>
              </a:tr>
              <a:tr h="423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Deposits MTD-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 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Actual Monthly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56952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Deposits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*VENMO-0 VENMO- * Memebership Dues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$210.00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001074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Dividend Through date: 30SEP2020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$0.04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9764412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235762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Deposit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$210.04 </a:t>
                      </a:r>
                    </a:p>
                  </a:txBody>
                  <a:tcPr marL="4422" marR="4422" marT="44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547753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100963"/>
                  </a:ext>
                </a:extLst>
              </a:tr>
              <a:tr h="22532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2605"/>
                  </a:ext>
                </a:extLst>
              </a:tr>
              <a:tr h="423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Submitted By: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Natacha Crockett, PTO Treasurer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433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13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2EE72E-7E8F-4034-A2DE-8B01C722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426302" cy="6857999"/>
          </a:xfrm>
          <a:custGeom>
            <a:avLst/>
            <a:gdLst>
              <a:gd name="connsiteX0" fmla="*/ 8426302 w 8426302"/>
              <a:gd name="connsiteY0" fmla="*/ 0 h 6857999"/>
              <a:gd name="connsiteX1" fmla="*/ 2456308 w 8426302"/>
              <a:gd name="connsiteY1" fmla="*/ 0 h 6857999"/>
              <a:gd name="connsiteX2" fmla="*/ 2348172 w 8426302"/>
              <a:gd name="connsiteY2" fmla="*/ 84455 h 6857999"/>
              <a:gd name="connsiteX3" fmla="*/ 0 w 8426302"/>
              <a:gd name="connsiteY3" fmla="*/ 5102588 h 6857999"/>
              <a:gd name="connsiteX4" fmla="*/ 205759 w 8426302"/>
              <a:gd name="connsiteY4" fmla="*/ 6735939 h 6857999"/>
              <a:gd name="connsiteX5" fmla="*/ 241239 w 8426302"/>
              <a:gd name="connsiteY5" fmla="*/ 6857999 h 6857999"/>
              <a:gd name="connsiteX6" fmla="*/ 8426302 w 842630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7999">
                <a:moveTo>
                  <a:pt x="8426302" y="0"/>
                </a:moveTo>
                <a:lnTo>
                  <a:pt x="2456308" y="0"/>
                </a:lnTo>
                <a:lnTo>
                  <a:pt x="2348172" y="84455"/>
                </a:lnTo>
                <a:cubicBezTo>
                  <a:pt x="913021" y="1283327"/>
                  <a:pt x="0" y="3086334"/>
                  <a:pt x="0" y="5102588"/>
                </a:cubicBezTo>
                <a:cubicBezTo>
                  <a:pt x="0" y="5666575"/>
                  <a:pt x="71438" y="6213877"/>
                  <a:pt x="205759" y="6735939"/>
                </a:cubicBezTo>
                <a:lnTo>
                  <a:pt x="241239" y="6857999"/>
                </a:lnTo>
                <a:lnTo>
                  <a:pt x="8426302" y="6857999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2EDC4CB-FA76-4333-89CF-8A2D4F27C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8174932" cy="6857999"/>
          </a:xfrm>
          <a:custGeom>
            <a:avLst/>
            <a:gdLst>
              <a:gd name="connsiteX0" fmla="*/ 8174932 w 8174932"/>
              <a:gd name="connsiteY0" fmla="*/ 0 h 6857999"/>
              <a:gd name="connsiteX1" fmla="*/ 2617360 w 8174932"/>
              <a:gd name="connsiteY1" fmla="*/ 0 h 6857999"/>
              <a:gd name="connsiteX2" fmla="*/ 2286881 w 8174932"/>
              <a:gd name="connsiteY2" fmla="*/ 253363 h 6857999"/>
              <a:gd name="connsiteX3" fmla="*/ 0 w 8174932"/>
              <a:gd name="connsiteY3" fmla="*/ 5102588 h 6857999"/>
              <a:gd name="connsiteX4" fmla="*/ 197846 w 8174932"/>
              <a:gd name="connsiteY4" fmla="*/ 6673117 h 6857999"/>
              <a:gd name="connsiteX5" fmla="*/ 251586 w 8174932"/>
              <a:gd name="connsiteY5" fmla="*/ 6857999 h 6857999"/>
              <a:gd name="connsiteX6" fmla="*/ 8174932 w 817493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7999">
                <a:moveTo>
                  <a:pt x="8174932" y="0"/>
                </a:moveTo>
                <a:lnTo>
                  <a:pt x="2617360" y="0"/>
                </a:lnTo>
                <a:lnTo>
                  <a:pt x="2286881" y="253363"/>
                </a:lnTo>
                <a:cubicBezTo>
                  <a:pt x="890226" y="1405985"/>
                  <a:pt x="0" y="3150325"/>
                  <a:pt x="0" y="5102588"/>
                </a:cubicBezTo>
                <a:cubicBezTo>
                  <a:pt x="0" y="5644883"/>
                  <a:pt x="68691" y="6171135"/>
                  <a:pt x="197846" y="6673117"/>
                </a:cubicBezTo>
                <a:lnTo>
                  <a:pt x="251586" y="6857999"/>
                </a:lnTo>
                <a:lnTo>
                  <a:pt x="8174932" y="6857999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90C8A-B6F3-4B41-8C2C-22952A67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95" y="2619227"/>
            <a:ext cx="6657278" cy="3168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Exciting News from the </a:t>
            </a:r>
            <a:b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Pirate PTO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77EF58E-5654-4C05-91E1-051658CC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734645" y="0"/>
            <a:ext cx="3457354" cy="3047506"/>
          </a:xfrm>
          <a:custGeom>
            <a:avLst/>
            <a:gdLst>
              <a:gd name="connsiteX0" fmla="*/ 67910 w 3457354"/>
              <a:gd name="connsiteY0" fmla="*/ 3047506 h 3047506"/>
              <a:gd name="connsiteX1" fmla="*/ 3457354 w 3457354"/>
              <a:gd name="connsiteY1" fmla="*/ 3047506 h 3047506"/>
              <a:gd name="connsiteX2" fmla="*/ 3457354 w 3457354"/>
              <a:gd name="connsiteY2" fmla="*/ 200864 h 3047506"/>
              <a:gd name="connsiteX3" fmla="*/ 3390429 w 3457354"/>
              <a:gd name="connsiteY3" fmla="*/ 172076 h 3047506"/>
              <a:gd name="connsiteX4" fmla="*/ 2480787 w 3457354"/>
              <a:gd name="connsiteY4" fmla="*/ 0 h 3047506"/>
              <a:gd name="connsiteX5" fmla="*/ 0 w 3457354"/>
              <a:gd name="connsiteY5" fmla="*/ 2480787 h 3047506"/>
              <a:gd name="connsiteX6" fmla="*/ 19931 w 3457354"/>
              <a:gd name="connsiteY6" fmla="*/ 2796748 h 30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354" h="3047506">
                <a:moveTo>
                  <a:pt x="67910" y="3047506"/>
                </a:moveTo>
                <a:lnTo>
                  <a:pt x="3457354" y="3047506"/>
                </a:lnTo>
                <a:lnTo>
                  <a:pt x="3457354" y="200864"/>
                </a:lnTo>
                <a:lnTo>
                  <a:pt x="3390429" y="172076"/>
                </a:lnTo>
                <a:cubicBezTo>
                  <a:pt x="3108771" y="61012"/>
                  <a:pt x="2801904" y="0"/>
                  <a:pt x="2480787" y="0"/>
                </a:cubicBezTo>
                <a:cubicBezTo>
                  <a:pt x="1110686" y="0"/>
                  <a:pt x="0" y="1110686"/>
                  <a:pt x="0" y="2480787"/>
                </a:cubicBezTo>
                <a:cubicBezTo>
                  <a:pt x="0" y="2587826"/>
                  <a:pt x="6779" y="2693282"/>
                  <a:pt x="19931" y="27967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F0486BD-9355-4C9F-B84E-29D308A2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965594" y="0"/>
            <a:ext cx="3226405" cy="2802444"/>
          </a:xfrm>
          <a:custGeom>
            <a:avLst/>
            <a:gdLst>
              <a:gd name="connsiteX0" fmla="*/ 62951 w 3226405"/>
              <a:gd name="connsiteY0" fmla="*/ 2802444 h 2802444"/>
              <a:gd name="connsiteX1" fmla="*/ 3226405 w 3226405"/>
              <a:gd name="connsiteY1" fmla="*/ 2802444 h 2802444"/>
              <a:gd name="connsiteX2" fmla="*/ 3226405 w 3226405"/>
              <a:gd name="connsiteY2" fmla="*/ 206780 h 2802444"/>
              <a:gd name="connsiteX3" fmla="*/ 3191405 w 3226405"/>
              <a:gd name="connsiteY3" fmla="*/ 190048 h 2802444"/>
              <a:gd name="connsiteX4" fmla="*/ 2278881 w 3226405"/>
              <a:gd name="connsiteY4" fmla="*/ 0 h 2802444"/>
              <a:gd name="connsiteX5" fmla="*/ 0 w 3226405"/>
              <a:gd name="connsiteY5" fmla="*/ 2278880 h 2802444"/>
              <a:gd name="connsiteX6" fmla="*/ 18309 w 3226405"/>
              <a:gd name="connsiteY6" fmla="*/ 2569126 h 28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6405" h="2802444">
                <a:moveTo>
                  <a:pt x="62951" y="2802444"/>
                </a:moveTo>
                <a:lnTo>
                  <a:pt x="3226405" y="2802444"/>
                </a:lnTo>
                <a:lnTo>
                  <a:pt x="3226405" y="206780"/>
                </a:lnTo>
                <a:lnTo>
                  <a:pt x="3191405" y="190048"/>
                </a:lnTo>
                <a:cubicBezTo>
                  <a:pt x="2912003" y="67816"/>
                  <a:pt x="2603362" y="0"/>
                  <a:pt x="2278881" y="0"/>
                </a:cubicBezTo>
                <a:cubicBezTo>
                  <a:pt x="1020290" y="0"/>
                  <a:pt x="0" y="1020290"/>
                  <a:pt x="0" y="2278880"/>
                </a:cubicBezTo>
                <a:cubicBezTo>
                  <a:pt x="0" y="2377208"/>
                  <a:pt x="6227" y="2474081"/>
                  <a:pt x="18309" y="25691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440359-9D97-4CE1-8BD3-19308E040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00208" y="4700046"/>
            <a:ext cx="2591791" cy="2157954"/>
          </a:xfrm>
          <a:custGeom>
            <a:avLst/>
            <a:gdLst>
              <a:gd name="connsiteX0" fmla="*/ 816638 w 2591791"/>
              <a:gd name="connsiteY0" fmla="*/ 0 h 2157954"/>
              <a:gd name="connsiteX1" fmla="*/ 47036 w 2591791"/>
              <a:gd name="connsiteY1" fmla="*/ 175050 h 2157954"/>
              <a:gd name="connsiteX2" fmla="*/ 0 w 2591791"/>
              <a:gd name="connsiteY2" fmla="*/ 202085 h 2157954"/>
              <a:gd name="connsiteX3" fmla="*/ 0 w 2591791"/>
              <a:gd name="connsiteY3" fmla="*/ 2157954 h 2157954"/>
              <a:gd name="connsiteX4" fmla="*/ 2549286 w 2591791"/>
              <a:gd name="connsiteY4" fmla="*/ 2157954 h 2157954"/>
              <a:gd name="connsiteX5" fmla="*/ 2555727 w 2591791"/>
              <a:gd name="connsiteY5" fmla="*/ 2132909 h 2157954"/>
              <a:gd name="connsiteX6" fmla="*/ 2591791 w 2591791"/>
              <a:gd name="connsiteY6" fmla="*/ 1775153 h 2157954"/>
              <a:gd name="connsiteX7" fmla="*/ 816638 w 2591791"/>
              <a:gd name="connsiteY7" fmla="*/ 0 h 215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791" h="2157954">
                <a:moveTo>
                  <a:pt x="816638" y="0"/>
                </a:moveTo>
                <a:cubicBezTo>
                  <a:pt x="540903" y="0"/>
                  <a:pt x="279852" y="62867"/>
                  <a:pt x="47036" y="175050"/>
                </a:cubicBezTo>
                <a:lnTo>
                  <a:pt x="0" y="202085"/>
                </a:lnTo>
                <a:lnTo>
                  <a:pt x="0" y="2157954"/>
                </a:lnTo>
                <a:lnTo>
                  <a:pt x="2549286" y="2157954"/>
                </a:lnTo>
                <a:lnTo>
                  <a:pt x="2555727" y="2132909"/>
                </a:lnTo>
                <a:cubicBezTo>
                  <a:pt x="2579373" y="2017351"/>
                  <a:pt x="2591791" y="1897702"/>
                  <a:pt x="2591791" y="1775153"/>
                </a:cubicBezTo>
                <a:cubicBezTo>
                  <a:pt x="2591791" y="794763"/>
                  <a:pt x="1797028" y="0"/>
                  <a:pt x="816638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7F9830-10E7-405D-AA27-19575930F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09717" y="4870796"/>
            <a:ext cx="2382282" cy="1987204"/>
          </a:xfrm>
          <a:custGeom>
            <a:avLst/>
            <a:gdLst>
              <a:gd name="connsiteX0" fmla="*/ 761443 w 2382282"/>
              <a:gd name="connsiteY0" fmla="*/ 0 h 1987204"/>
              <a:gd name="connsiteX1" fmla="*/ 76517 w 2382282"/>
              <a:gd name="connsiteY1" fmla="*/ 151402 h 1987204"/>
              <a:gd name="connsiteX2" fmla="*/ 0 w 2382282"/>
              <a:gd name="connsiteY2" fmla="*/ 191175 h 1987204"/>
              <a:gd name="connsiteX3" fmla="*/ 0 w 2382282"/>
              <a:gd name="connsiteY3" fmla="*/ 1987204 h 1987204"/>
              <a:gd name="connsiteX4" fmla="*/ 2339143 w 2382282"/>
              <a:gd name="connsiteY4" fmla="*/ 1987204 h 1987204"/>
              <a:gd name="connsiteX5" fmla="*/ 2349353 w 2382282"/>
              <a:gd name="connsiteY5" fmla="*/ 1947496 h 1987204"/>
              <a:gd name="connsiteX6" fmla="*/ 2382282 w 2382282"/>
              <a:gd name="connsiteY6" fmla="*/ 1620840 h 1987204"/>
              <a:gd name="connsiteX7" fmla="*/ 761443 w 2382282"/>
              <a:gd name="connsiteY7" fmla="*/ 0 h 198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282" h="1987204">
                <a:moveTo>
                  <a:pt x="761443" y="0"/>
                </a:moveTo>
                <a:cubicBezTo>
                  <a:pt x="516672" y="0"/>
                  <a:pt x="284573" y="54258"/>
                  <a:pt x="76517" y="151402"/>
                </a:cubicBezTo>
                <a:lnTo>
                  <a:pt x="0" y="191175"/>
                </a:lnTo>
                <a:lnTo>
                  <a:pt x="0" y="1987204"/>
                </a:lnTo>
                <a:lnTo>
                  <a:pt x="2339143" y="1987204"/>
                </a:lnTo>
                <a:lnTo>
                  <a:pt x="2349353" y="1947496"/>
                </a:lnTo>
                <a:cubicBezTo>
                  <a:pt x="2370943" y="1841983"/>
                  <a:pt x="2382282" y="1732735"/>
                  <a:pt x="2382282" y="1620840"/>
                </a:cubicBezTo>
                <a:cubicBezTo>
                  <a:pt x="2382282" y="725675"/>
                  <a:pt x="1656608" y="0"/>
                  <a:pt x="76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1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5A95F-DCE1-47B8-B271-375CAB766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7" b="41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713AE-70F3-47F0-A01F-96492FD5C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Playground Shade Installed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137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302</Words>
  <Application>Microsoft Office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Nova Cond Light</vt:lpstr>
      <vt:lpstr>Calibri</vt:lpstr>
      <vt:lpstr>Calibri </vt:lpstr>
      <vt:lpstr>Calibri Light</vt:lpstr>
      <vt:lpstr>Office Theme</vt:lpstr>
      <vt:lpstr>1_Office Theme</vt:lpstr>
      <vt:lpstr>Welcome!!!  Pirate PTO Virtual  Meeting   October 7, 2020 </vt:lpstr>
      <vt:lpstr>Meet the Pirate PTO Board  2019-2021</vt:lpstr>
      <vt:lpstr>Pirate PTO  2019-2020  Snapshot </vt:lpstr>
      <vt:lpstr>PowerPoint Presentation</vt:lpstr>
      <vt:lpstr>Gym Padding </vt:lpstr>
      <vt:lpstr>Treasury Report   Pirate PTO</vt:lpstr>
      <vt:lpstr>PowerPoint Presentation</vt:lpstr>
      <vt:lpstr>Exciting News from the  Pirate PTO</vt:lpstr>
      <vt:lpstr>Playground Shade Installed </vt:lpstr>
      <vt:lpstr>October is Teacher Appreciation Month</vt:lpstr>
      <vt:lpstr>Thank you. We appreciate the support from our Pomona families!! </vt:lpstr>
      <vt:lpstr>Pirate PTO Spirit Wear Fundraiser</vt:lpstr>
      <vt:lpstr> </vt:lpstr>
      <vt:lpstr>Mark your Calendar: Key Dates </vt:lpstr>
      <vt:lpstr>PTO Membership Drive  Please Join !! </vt:lpstr>
      <vt:lpstr>Holiday Drive-In Movie Event   December 4th 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Welcome!!!  Pirate PTO Virtual  Meeting   October 7, 2020 </dc:title>
  <dc:creator>stephanied81@gmail.com</dc:creator>
  <cp:lastModifiedBy>stephanied81@gmail.com</cp:lastModifiedBy>
  <cp:revision>3</cp:revision>
  <dcterms:created xsi:type="dcterms:W3CDTF">2020-10-07T14:25:42Z</dcterms:created>
  <dcterms:modified xsi:type="dcterms:W3CDTF">2020-10-07T17:28:58Z</dcterms:modified>
</cp:coreProperties>
</file>