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8" r:id="rId4"/>
    <p:sldId id="282" r:id="rId5"/>
    <p:sldId id="284" r:id="rId6"/>
    <p:sldId id="281" r:id="rId7"/>
    <p:sldId id="265" r:id="rId8"/>
    <p:sldId id="269" r:id="rId9"/>
    <p:sldId id="262" r:id="rId10"/>
    <p:sldId id="261" r:id="rId11"/>
    <p:sldId id="276" r:id="rId12"/>
    <p:sldId id="277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d81@gmail.com" initials="s" lastIdx="1" clrIdx="0">
    <p:extLst>
      <p:ext uri="{19B8F6BF-5375-455C-9EA6-DF929625EA0E}">
        <p15:presenceInfo xmlns:p15="http://schemas.microsoft.com/office/powerpoint/2012/main" userId="6dcb30c1599540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418" autoAdjust="0"/>
  </p:normalViewPr>
  <p:slideViewPr>
    <p:cSldViewPr snapToGrid="0">
      <p:cViewPr varScale="1">
        <p:scale>
          <a:sx n="109" d="100"/>
          <a:sy n="109" d="100"/>
        </p:scale>
        <p:origin x="216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D3171-CF9C-4145-B23E-FD1773602B5A}" type="datetimeFigureOut">
              <a:rPr lang="en-US" smtClean="0"/>
              <a:t>1/28/21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27B05-EE06-469C-8258-C8D21240B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07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90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SLIDE TO PLAY VIDEO</a:t>
            </a:r>
          </a:p>
          <a:p>
            <a:endParaRPr lang="en-US" dirty="0"/>
          </a:p>
          <a:p>
            <a:r>
              <a:rPr lang="en-US" dirty="0"/>
              <a:t>BIGGEST FUNDRAISER</a:t>
            </a:r>
          </a:p>
          <a:p>
            <a:endParaRPr lang="en-US" dirty="0"/>
          </a:p>
          <a:p>
            <a:r>
              <a:rPr lang="en-US" dirty="0"/>
              <a:t>Last</a:t>
            </a:r>
            <a:r>
              <a:rPr lang="en-US" baseline="0" dirty="0"/>
              <a:t> year canceled due to shut down.</a:t>
            </a:r>
          </a:p>
          <a:p>
            <a:endParaRPr lang="en-US" baseline="0" dirty="0"/>
          </a:p>
          <a:p>
            <a:r>
              <a:rPr lang="en-US" baseline="0" dirty="0"/>
              <a:t>Fund will be used to purchase new Technology for classrooms (laptops, iPads, </a:t>
            </a:r>
            <a:r>
              <a:rPr lang="en-US" baseline="0" dirty="0" err="1"/>
              <a:t>etc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9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Testimonials</a:t>
            </a:r>
          </a:p>
          <a:p>
            <a:endParaRPr lang="en-US" dirty="0"/>
          </a:p>
          <a:p>
            <a:r>
              <a:rPr lang="en-US" dirty="0"/>
              <a:t>All working parents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41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Board all working Moms</a:t>
            </a:r>
          </a:p>
          <a:p>
            <a:endParaRPr lang="en-US" dirty="0"/>
          </a:p>
          <a:p>
            <a:r>
              <a:rPr lang="en-US" dirty="0"/>
              <a:t>Would love for Dads to be represented on Board, too.</a:t>
            </a:r>
          </a:p>
          <a:p>
            <a:endParaRPr lang="en-US" dirty="0"/>
          </a:p>
          <a:p>
            <a:r>
              <a:rPr lang="en-US" dirty="0"/>
              <a:t>Email us if</a:t>
            </a:r>
            <a:r>
              <a:rPr lang="en-US" baseline="0" dirty="0"/>
              <a:t> interested</a:t>
            </a:r>
          </a:p>
          <a:p>
            <a:endParaRPr lang="en-US" baseline="0" dirty="0"/>
          </a:p>
          <a:p>
            <a:r>
              <a:rPr lang="en-US" baseline="0" dirty="0"/>
              <a:t>Can set-up call to address any questions/concerns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4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5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7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PTO sponsored events since</a:t>
            </a:r>
            <a:r>
              <a:rPr lang="en-US" baseline="0" dirty="0"/>
              <a:t> the last time we met:</a:t>
            </a:r>
            <a:endParaRPr lang="en-US" dirty="0"/>
          </a:p>
          <a:p>
            <a:endParaRPr lang="en-US" dirty="0"/>
          </a:p>
          <a:p>
            <a:r>
              <a:rPr lang="en-US" dirty="0"/>
              <a:t>1. First Annual Member Appreciation Holiday</a:t>
            </a:r>
            <a:r>
              <a:rPr lang="en-US" baseline="0" dirty="0"/>
              <a:t> Drive-In Movie</a:t>
            </a:r>
          </a:p>
          <a:p>
            <a:r>
              <a:rPr lang="en-US" baseline="0" dirty="0"/>
              <a:t>	-Viewed The Grinch</a:t>
            </a:r>
          </a:p>
          <a:p>
            <a:r>
              <a:rPr lang="en-US" baseline="0" dirty="0"/>
              <a:t>	- Replaced </a:t>
            </a:r>
            <a:r>
              <a:rPr lang="en-US" baseline="0" dirty="0" err="1"/>
              <a:t>Karoke</a:t>
            </a:r>
            <a:r>
              <a:rPr lang="en-US" baseline="0" dirty="0"/>
              <a:t> Night in previous year</a:t>
            </a:r>
          </a:p>
          <a:p>
            <a:endParaRPr lang="en-US" baseline="0" dirty="0"/>
          </a:p>
          <a:p>
            <a:r>
              <a:rPr lang="en-US" baseline="0" dirty="0"/>
              <a:t>2. December Teacher and Staff Appreciation</a:t>
            </a:r>
          </a:p>
          <a:p>
            <a:r>
              <a:rPr lang="en-US" baseline="0" dirty="0"/>
              <a:t>	- Cocoa Bombs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FLYER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27B05-EE06-469C-8258-C8D21240B7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2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DEADLINE Extended to February</a:t>
            </a:r>
            <a:r>
              <a:rPr lang="en-US" baseline="0" dirty="0"/>
              <a:t> 5</a:t>
            </a:r>
            <a:r>
              <a:rPr lang="en-US" baseline="30000" dirty="0"/>
              <a:t>th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Students will be encouraged to wear Spirit Wear during Dance Fit on Friday, March 12</a:t>
            </a:r>
            <a:r>
              <a:rPr lang="en-US" baseline="30000" dirty="0"/>
              <a:t>th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06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Sign-Up</a:t>
            </a:r>
            <a:r>
              <a:rPr lang="en-US" baseline="0" dirty="0"/>
              <a:t> Genius open now</a:t>
            </a:r>
          </a:p>
          <a:p>
            <a:endParaRPr lang="en-US" baseline="0" dirty="0"/>
          </a:p>
          <a:p>
            <a:r>
              <a:rPr lang="en-US" baseline="0" dirty="0"/>
              <a:t>Drop-Off donations at each entrance to school next week. February 1</a:t>
            </a:r>
            <a:r>
              <a:rPr lang="en-US" baseline="30000" dirty="0"/>
              <a:t>st</a:t>
            </a:r>
            <a:r>
              <a:rPr lang="en-US" baseline="0" dirty="0"/>
              <a:t>-5</a:t>
            </a:r>
            <a:r>
              <a:rPr lang="en-US" baseline="30000" dirty="0"/>
              <a:t>th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Bins will be decorated at each drop-off location for students to leave donations.</a:t>
            </a:r>
          </a:p>
          <a:p>
            <a:endParaRPr lang="en-US" baseline="0" dirty="0"/>
          </a:p>
          <a:p>
            <a:r>
              <a:rPr lang="en-US" baseline="0" dirty="0"/>
              <a:t>Lounges will be stocked for teachers and staff on Monday, February 8</a:t>
            </a:r>
            <a:r>
              <a:rPr lang="en-US" baseline="30000" dirty="0"/>
              <a:t>th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27B05-EE06-469C-8258-C8D21240B7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2522-297D-4F34-B113-D1F8D273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CEACE-76D6-4471-953E-3E4919832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CBB35-1026-479E-B3BA-3A5A2BA1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9FF56-EEE2-4847-837E-3D9EC28B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1CBBA-22A3-409B-AD53-C0EA1698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2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3795-CDA8-425B-85AE-C9F67F33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09451-84B7-4203-8466-A003500B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AAB52-DFEE-4945-ADA6-179F998F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1379-6C6F-4901-884C-9D1DB013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10C41-F9EE-4814-BA7A-2DB28FBD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8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CF87E-A8D1-4548-836D-751798E5B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CA01B-DA97-4532-8410-8FDD8921C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7F98E-8DD0-4EB8-A6A4-2E633055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283DA-62B9-4538-A84B-4453007A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4B4BC-42F7-469E-8F91-40F7404B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2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601A-998E-42E5-BC0D-60E719E2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32FE-E82D-41CB-9076-5A0797BD8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E9A2A-C860-42A8-BAC0-B4545CEC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06586-8955-43D2-B9C5-BF4BC8AF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0FF3-CF38-4948-BC31-92352427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8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F44B-38C3-44F0-8DC0-D47C4003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6FF6E-EF08-44E2-A736-95172A733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8DD3B-DA4C-4558-8BC6-E061487E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AB6D3-CE4E-4111-9074-57C988419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BC53-8E50-4845-A4A4-D5EB3408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7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52E2-2C62-477C-9E4B-24FA286F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C83D-81F9-4338-B3BD-CE77C2669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871F9-A951-444E-BFEA-166C63005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4B744-44DF-40CD-8DED-5121FF6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1F414-5979-4146-9E55-EC7B6949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CB1E7-32FB-4370-9F03-A69E8D45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5759-3EC3-44D1-961B-1984EC8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BD960-43CA-42F6-BBCA-D8E77945C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860D8-BD2C-4446-8D07-826283EFD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CCF41-E884-432F-B441-DAC2941F4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422C6-7FCC-41EE-BD32-43CF5D418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773E8-3D98-4BD3-B9B0-215AA400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BD154-AF5F-4D25-9BA2-C032C852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CBECF-C40E-49B2-9162-7EB29F1D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0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0520-1578-496E-9CAE-495AF4EC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F420E-D003-4293-8A40-77813E2B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BAE55-24AF-44C4-9EDE-48956C99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C634C-C11F-4173-BE4C-D7DD1C08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6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46CC9-E1C3-4D05-B501-2868B302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11E31-0C59-4734-822F-FD713BBA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926E-9DB5-4C22-B08E-65ACD020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0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3C85-7EAB-4762-A3C2-A4A755F6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8B27-F4C9-4144-80BA-5D9CB0F44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0FF13-6128-410D-BBB3-20629E4EE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3A556-D1E3-4410-9505-3D0B3C68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2BEC0-2848-48D6-8C8D-C4FC03BD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25069-EF4D-49F6-B861-447236F6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A5BF-7FD3-4E31-B123-E7B4E511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E2D94-9BB6-4A08-B4F6-0158A7E69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446CF-63EF-4A52-8396-397DF9BBD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E05C8-0235-4149-92D6-24B74268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69057-6F08-4553-A940-2DDED4D2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A64B3-F3BF-4B63-8E76-62B71DAA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0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32556-E951-419A-827D-10461D37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1F624-1243-4B78-B058-5E5E2BCDC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18387-C81B-4568-ADD8-713AE6CEE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55CAC-0768-4E22-9403-BCB7CC15068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9E57-7B0A-4B43-B5EE-ACBE867AF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9F0-7DF9-4E12-A5E9-E6B9F749D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05600995/8bc620871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ampbellpropertymanagement.com/blog/2016/10/26/candidates-night-are-you-ready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cfmc.com.au/monthly-qa-may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0F8BA0-30E7-4277-AB75-0157B000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Welcome!!!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Pirate PTO Virtual  Meeting 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January 28, 2021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976713-97B6-47F6-A200-2245064C9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r="13850" b="-1"/>
          <a:stretch/>
        </p:blipFill>
        <p:spPr>
          <a:xfrm>
            <a:off x="5417100" y="492573"/>
            <a:ext cx="602698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9528-5672-4C30-9E2A-70874FD1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Dance Fit 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8270206-13FB-421E-AE13-2A559680D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664" y="865872"/>
            <a:ext cx="7910255" cy="512625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DE8A64D-CC8B-4DA7-8C3D-F76BECAABE0F}"/>
              </a:ext>
            </a:extLst>
          </p:cNvPr>
          <p:cNvSpPr/>
          <p:nvPr/>
        </p:nvSpPr>
        <p:spPr>
          <a:xfrm>
            <a:off x="986589" y="3010486"/>
            <a:ext cx="2189747" cy="886265"/>
          </a:xfrm>
          <a:prstGeom prst="rightArrow">
            <a:avLst/>
          </a:prstGeom>
          <a:solidFill>
            <a:srgbClr val="CC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007AE-C555-4C25-93EF-9A61EFC332FC}"/>
              </a:ext>
            </a:extLst>
          </p:cNvPr>
          <p:cNvSpPr txBox="1"/>
          <p:nvPr/>
        </p:nvSpPr>
        <p:spPr>
          <a:xfrm>
            <a:off x="7785261" y="4290925"/>
            <a:ext cx="3766658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b="1" dirty="0">
                <a:solidFill>
                  <a:prstClr val="white"/>
                </a:solidFill>
                <a:latin typeface="Arial Nova Cond Light" panose="020B0604020202020204" pitchFamily="34" charset="0"/>
              </a:rPr>
              <a:t>February 10</a:t>
            </a:r>
            <a:r>
              <a:rPr lang="en-US" b="1" baseline="30000" dirty="0">
                <a:solidFill>
                  <a:prstClr val="white"/>
                </a:solidFill>
                <a:latin typeface="Arial Nova Cond Light" panose="020B0604020202020204" pitchFamily="34" charset="0"/>
              </a:rPr>
              <a:t>th</a:t>
            </a:r>
            <a:r>
              <a:rPr lang="en-US" b="1" dirty="0">
                <a:solidFill>
                  <a:prstClr val="white"/>
                </a:solidFill>
                <a:latin typeface="Arial Nova Cond Light" panose="020B0604020202020204" pitchFamily="34" charset="0"/>
              </a:rPr>
              <a:t> - </a:t>
            </a:r>
            <a:r>
              <a:rPr lang="en-US" b="1" dirty="0">
                <a:solidFill>
                  <a:schemeClr val="bg1"/>
                </a:solidFill>
                <a:latin typeface="Arial Nova Cond Light" panose="020B0604020202020204" pitchFamily="34" charset="0"/>
              </a:rPr>
              <a:t>Registration Starts </a:t>
            </a:r>
          </a:p>
          <a:p>
            <a:pPr lvl="0" algn="ctr">
              <a:spcAft>
                <a:spcPts val="1800"/>
              </a:spcAft>
            </a:pPr>
            <a:r>
              <a:rPr lang="en-US" b="1" dirty="0">
                <a:solidFill>
                  <a:prstClr val="white"/>
                </a:solidFill>
                <a:latin typeface="Arial Nova Cond Light" panose="020B0604020202020204" pitchFamily="34" charset="0"/>
              </a:rPr>
              <a:t>February 19</a:t>
            </a:r>
            <a:r>
              <a:rPr lang="en-US" b="1" baseline="30000" dirty="0">
                <a:solidFill>
                  <a:prstClr val="white"/>
                </a:solidFill>
                <a:latin typeface="Arial Nova Cond Light" panose="020B0604020202020204" pitchFamily="34" charset="0"/>
              </a:rPr>
              <a:t>th - </a:t>
            </a:r>
            <a:r>
              <a:rPr lang="en-US" b="1" dirty="0">
                <a:solidFill>
                  <a:schemeClr val="bg1"/>
                </a:solidFill>
                <a:latin typeface="Arial Nova Cond Light" panose="020B0604020202020204" pitchFamily="34" charset="0"/>
              </a:rPr>
              <a:t>Pep Rally Kick-Off</a:t>
            </a:r>
          </a:p>
          <a:p>
            <a:pPr lvl="0" algn="ctr">
              <a:spcAft>
                <a:spcPts val="1800"/>
              </a:spcAft>
            </a:pPr>
            <a:r>
              <a:rPr lang="en-US" sz="3200" b="1" baseline="30000" dirty="0">
                <a:solidFill>
                  <a:srgbClr val="FF0000"/>
                </a:solidFill>
                <a:latin typeface="Arial Nova Cond Light" panose="020B0604020202020204" pitchFamily="34" charset="0"/>
              </a:rPr>
              <a:t>March 12th - DANCE FIT</a:t>
            </a:r>
          </a:p>
          <a:p>
            <a:pPr lvl="0" algn="ctr">
              <a:spcAft>
                <a:spcPts val="1800"/>
              </a:spcAft>
            </a:pPr>
            <a:endParaRPr lang="en-US" sz="3200" b="1" baseline="30000" dirty="0">
              <a:solidFill>
                <a:srgbClr val="FF0000"/>
              </a:solidFill>
              <a:latin typeface="Arial Nova Cond Light" panose="020B0604020202020204" pitchFamily="34" charset="0"/>
            </a:endParaRPr>
          </a:p>
          <a:p>
            <a:pPr algn="ctr"/>
            <a:endParaRPr lang="en-US" b="1" baseline="30000" dirty="0">
              <a:solidFill>
                <a:schemeClr val="bg1"/>
              </a:solidFill>
              <a:latin typeface="Arial Nova Cond Light" panose="020B06040202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Arial Nova Cond Light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 Nova Cond Light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08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0461F72-A27E-48C5-A99A-B5EEDA745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DACDB-6EB4-4035-90A0-BBE2261F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99" y="5273234"/>
            <a:ext cx="9144000" cy="17483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br>
              <a:rPr lang="en-US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br>
              <a:rPr lang="en-US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br>
              <a:rPr lang="en-US" sz="6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67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SAVE-THE-DATE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General Meeting </a:t>
            </a:r>
            <a:br>
              <a:rPr lang="en-US" sz="40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and</a:t>
            </a:r>
            <a:br>
              <a:rPr lang="en-US" sz="40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2021-2023 Officer Elections</a:t>
            </a:r>
            <a:br>
              <a:rPr lang="en-US" sz="4000" b="1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Thursday, April 22</a:t>
            </a:r>
            <a:r>
              <a:rPr lang="en-US" sz="4000" b="1" kern="1200" baseline="30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nd 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FB82F-3BBD-41DF-9D4F-8285D298E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407534" y="313817"/>
            <a:ext cx="7376931" cy="2452830"/>
          </a:xfrm>
          <a:custGeom>
            <a:avLst/>
            <a:gdLst/>
            <a:ahLst/>
            <a:cxnLst/>
            <a:rect l="l" t="t" r="r" b="b"/>
            <a:pathLst>
              <a:path w="9143998" h="2473607">
                <a:moveTo>
                  <a:pt x="64634" y="0"/>
                </a:moveTo>
                <a:lnTo>
                  <a:pt x="9079363" y="0"/>
                </a:lnTo>
                <a:cubicBezTo>
                  <a:pt x="9115060" y="0"/>
                  <a:pt x="9143998" y="28938"/>
                  <a:pt x="9143998" y="64635"/>
                </a:cubicBezTo>
                <a:lnTo>
                  <a:pt x="9143998" y="2408972"/>
                </a:lnTo>
                <a:cubicBezTo>
                  <a:pt x="9143998" y="2444669"/>
                  <a:pt x="9115060" y="2473607"/>
                  <a:pt x="9079363" y="2473607"/>
                </a:cubicBezTo>
                <a:lnTo>
                  <a:pt x="64634" y="2473607"/>
                </a:lnTo>
                <a:cubicBezTo>
                  <a:pt x="46786" y="2473607"/>
                  <a:pt x="30627" y="2466373"/>
                  <a:pt x="18930" y="2454676"/>
                </a:cubicBezTo>
                <a:lnTo>
                  <a:pt x="0" y="2408974"/>
                </a:lnTo>
                <a:lnTo>
                  <a:pt x="0" y="64633"/>
                </a:lnTo>
                <a:lnTo>
                  <a:pt x="18930" y="18931"/>
                </a:lnTo>
                <a:cubicBezTo>
                  <a:pt x="30627" y="7235"/>
                  <a:pt x="46786" y="0"/>
                  <a:pt x="64634" y="0"/>
                </a:cubicBez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F382E8D-312B-4792-A211-0BDE37F6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5562" y="262321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36F9B07-02BE-4BD5-BA9D-E91B8A45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39" y="361268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89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DACDB-6EB4-4035-90A0-BBE2261F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58" y="3429000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1800"/>
              </a:spcAft>
            </a:pPr>
            <a:br>
              <a:rPr lang="en-US" sz="1500" b="1" dirty="0">
                <a:solidFill>
                  <a:schemeClr val="bg1"/>
                </a:solidFill>
              </a:rPr>
            </a:br>
            <a:br>
              <a:rPr lang="en-US" sz="1500" b="1" dirty="0">
                <a:solidFill>
                  <a:schemeClr val="bg1"/>
                </a:solidFill>
              </a:rPr>
            </a:br>
            <a:br>
              <a:rPr lang="en-US" sz="1500" b="1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FB82F-3BBD-41DF-9D4F-8285D298E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3334" b="2"/>
          <a:stretch/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2FD52D-4EC6-4B1B-99BC-5149E9CD84C7}"/>
              </a:ext>
            </a:extLst>
          </p:cNvPr>
          <p:cNvSpPr/>
          <p:nvPr/>
        </p:nvSpPr>
        <p:spPr>
          <a:xfrm>
            <a:off x="1384705" y="1419680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2021-2023 </a:t>
            </a:r>
          </a:p>
          <a:p>
            <a:r>
              <a:rPr lang="en-US" sz="44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PTO Board Positions</a:t>
            </a:r>
            <a:endParaRPr lang="en-US"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6D19A3-9E18-4F10-896B-0F125A028A08}"/>
              </a:ext>
            </a:extLst>
          </p:cNvPr>
          <p:cNvSpPr/>
          <p:nvPr/>
        </p:nvSpPr>
        <p:spPr>
          <a:xfrm>
            <a:off x="1384705" y="3113794"/>
            <a:ext cx="4711295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President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Vice President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Treasurer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Secretary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Communications Chair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D453F-F9CC-4712-A8EB-26252209255A}"/>
              </a:ext>
            </a:extLst>
          </p:cNvPr>
          <p:cNvSpPr txBox="1"/>
          <p:nvPr/>
        </p:nvSpPr>
        <p:spPr>
          <a:xfrm>
            <a:off x="1384705" y="6027207"/>
            <a:ext cx="493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EMAIL:  </a:t>
            </a:r>
            <a:r>
              <a:rPr lang="en-US" sz="2400" b="1" u="sng" dirty="0"/>
              <a:t>piratePTO@pirateportal.org</a:t>
            </a:r>
          </a:p>
        </p:txBody>
      </p:sp>
    </p:spTree>
    <p:extLst>
      <p:ext uri="{BB962C8B-B14F-4D97-AF65-F5344CB8AC3E}">
        <p14:creationId xmlns:p14="http://schemas.microsoft.com/office/powerpoint/2010/main" val="1173267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1122EE2-E6BC-403A-90CE-F6D69FED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Thank You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3633E-F5D6-43B2-87AD-19497D888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3433" y="1728788"/>
            <a:ext cx="6787524" cy="26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73C75-C91C-4E2A-BAC9-55BD11DE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Meet the Pirate PTO Board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2019-2021</a:t>
            </a:r>
          </a:p>
        </p:txBody>
      </p:sp>
      <p:pic>
        <p:nvPicPr>
          <p:cNvPr id="13" name="Picture 12" descr="PTO President&#10;&#10;">
            <a:extLst>
              <a:ext uri="{FF2B5EF4-FFF2-40B4-BE49-F238E27FC236}">
                <a16:creationId xmlns:a16="http://schemas.microsoft.com/office/drawing/2014/main" id="{FA4B232E-DE61-4243-817F-D041A5EA0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2" y="1"/>
            <a:ext cx="2813148" cy="2995484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C74C628-D9C9-4A74-8866-E3C411A3E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57" y="0"/>
            <a:ext cx="3519643" cy="2995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8E957-F8A2-4BA0-9803-5833FDC45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02" y="3855002"/>
            <a:ext cx="2194943" cy="2347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06240-83E1-44ED-8116-C3E7B099C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29" y="3733020"/>
            <a:ext cx="2194943" cy="2469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90219-6F43-401B-8853-19B23206568D}"/>
              </a:ext>
            </a:extLst>
          </p:cNvPr>
          <p:cNvSpPr txBox="1"/>
          <p:nvPr/>
        </p:nvSpPr>
        <p:spPr>
          <a:xfrm>
            <a:off x="4884344" y="6240243"/>
            <a:ext cx="25495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Jennifer Bennett</a:t>
            </a:r>
          </a:p>
          <a:p>
            <a:pPr algn="ctr"/>
            <a:r>
              <a:rPr lang="en-US" sz="1600" dirty="0"/>
              <a:t> Treasurer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FBF65-91D2-4CCA-B2B2-6A96DF4200CD}"/>
              </a:ext>
            </a:extLst>
          </p:cNvPr>
          <p:cNvSpPr txBox="1"/>
          <p:nvPr/>
        </p:nvSpPr>
        <p:spPr>
          <a:xfrm>
            <a:off x="9300821" y="3025975"/>
            <a:ext cx="23601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Kristen McCoy </a:t>
            </a:r>
          </a:p>
          <a:p>
            <a:pPr algn="ctr"/>
            <a:r>
              <a:rPr lang="en-US" sz="1600" dirty="0"/>
              <a:t>Vice President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BAC31-4BA5-47CC-A4C0-CF090B823529}"/>
              </a:ext>
            </a:extLst>
          </p:cNvPr>
          <p:cNvSpPr txBox="1"/>
          <p:nvPr/>
        </p:nvSpPr>
        <p:spPr>
          <a:xfrm>
            <a:off x="1561999" y="6211669"/>
            <a:ext cx="180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Natacha Crockett Treasurer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471A0-F2F9-49C6-B8AD-C25C9692DC9C}"/>
              </a:ext>
            </a:extLst>
          </p:cNvPr>
          <p:cNvSpPr txBox="1"/>
          <p:nvPr/>
        </p:nvSpPr>
        <p:spPr>
          <a:xfrm>
            <a:off x="9300821" y="6319390"/>
            <a:ext cx="2658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Celina Rangel</a:t>
            </a:r>
          </a:p>
          <a:p>
            <a:pPr algn="ctr"/>
            <a:r>
              <a:rPr lang="en-US" sz="1600" dirty="0"/>
              <a:t>Communications Chair  </a:t>
            </a:r>
          </a:p>
        </p:txBody>
      </p:sp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B654153-10AF-482C-9CE8-B027A95A4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64" y="3729386"/>
            <a:ext cx="2194943" cy="23951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C8B2CF-1E65-4D39-AB90-52A375DD9A08}"/>
              </a:ext>
            </a:extLst>
          </p:cNvPr>
          <p:cNvSpPr/>
          <p:nvPr/>
        </p:nvSpPr>
        <p:spPr>
          <a:xfrm>
            <a:off x="4571960" y="3244334"/>
            <a:ext cx="3048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Stephanie Craddock President </a:t>
            </a:r>
          </a:p>
        </p:txBody>
      </p:sp>
    </p:spTree>
    <p:extLst>
      <p:ext uri="{BB962C8B-B14F-4D97-AF65-F5344CB8AC3E}">
        <p14:creationId xmlns:p14="http://schemas.microsoft.com/office/powerpoint/2010/main" val="52217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5" y="2619227"/>
            <a:ext cx="6657278" cy="316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Pirate PTO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Fall Recap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77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4C156-CDAC-47B2-88A0-368481CC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7" r="-1" b="13776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 descr="A picture containing person, indoor, floor, wall&#10;&#10;Description automatically generated">
            <a:extLst>
              <a:ext uri="{FF2B5EF4-FFF2-40B4-BE49-F238E27FC236}">
                <a16:creationId xmlns:a16="http://schemas.microsoft.com/office/drawing/2014/main" id="{095C8372-5086-4D6C-9441-D48AB9C26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r="-2" b="15726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5480363-13B5-47A2-8628-88FFD7DD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1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DACDB-6EB4-4035-90A0-BBE2261F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Treasurer Report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6498FB-24C8-4083-9A27-722DFDFE1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69138"/>
              </p:ext>
            </p:extLst>
          </p:nvPr>
        </p:nvGraphicFramePr>
        <p:xfrm>
          <a:off x="6096000" y="972474"/>
          <a:ext cx="5459472" cy="4914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8831">
                  <a:extLst>
                    <a:ext uri="{9D8B030D-6E8A-4147-A177-3AD203B41FA5}">
                      <a16:colId xmlns:a16="http://schemas.microsoft.com/office/drawing/2014/main" val="1078071378"/>
                    </a:ext>
                  </a:extLst>
                </a:gridCol>
                <a:gridCol w="1390850">
                  <a:extLst>
                    <a:ext uri="{9D8B030D-6E8A-4147-A177-3AD203B41FA5}">
                      <a16:colId xmlns:a16="http://schemas.microsoft.com/office/drawing/2014/main" val="1861916245"/>
                    </a:ext>
                  </a:extLst>
                </a:gridCol>
                <a:gridCol w="1605874">
                  <a:extLst>
                    <a:ext uri="{9D8B030D-6E8A-4147-A177-3AD203B41FA5}">
                      <a16:colId xmlns:a16="http://schemas.microsoft.com/office/drawing/2014/main" val="2491973793"/>
                    </a:ext>
                  </a:extLst>
                </a:gridCol>
                <a:gridCol w="1243917">
                  <a:extLst>
                    <a:ext uri="{9D8B030D-6E8A-4147-A177-3AD203B41FA5}">
                      <a16:colId xmlns:a16="http://schemas.microsoft.com/office/drawing/2014/main" val="546297996"/>
                    </a:ext>
                  </a:extLst>
                </a:gridCol>
              </a:tblGrid>
              <a:tr h="28748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 Monthly Treasurer's Report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2780772545"/>
                  </a:ext>
                </a:extLst>
              </a:tr>
              <a:tr h="4251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Monthly Snapshot as of December 28. 2020- January 28, 2021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2384678860"/>
                  </a:ext>
                </a:extLst>
              </a:tr>
              <a:tr h="27028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Pomona PTO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965936"/>
                  </a:ext>
                </a:extLst>
              </a:tr>
              <a:tr h="234736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1148499780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2931610799"/>
                  </a:ext>
                </a:extLst>
              </a:tr>
              <a:tr h="425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Balance on Hand: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1/28/2021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$8,331.97 </a:t>
                      </a:r>
                      <a:endParaRPr lang="en-US" sz="1200" b="0" i="0" u="none" strike="noStrike">
                        <a:solidFill>
                          <a:srgbClr val="0028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2297353641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75557533"/>
                  </a:ext>
                </a:extLst>
              </a:tr>
              <a:tr h="425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Expenses MTD-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Actual Monthly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588808030"/>
                  </a:ext>
                </a:extLst>
              </a:tr>
              <a:tr h="235883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Withdraws-ACH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QuickBooks OnliUSINT</a:t>
                      </a:r>
                      <a:endParaRPr lang="en-US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$42.64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93389596"/>
                  </a:ext>
                </a:extLst>
              </a:tr>
              <a:tr h="23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Withdraw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$42.64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856971339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161765157"/>
                  </a:ext>
                </a:extLst>
              </a:tr>
              <a:tr h="425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Deposits MTD-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Actual Monthly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2204146516"/>
                  </a:ext>
                </a:extLst>
              </a:tr>
              <a:tr h="2358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Deposit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433979069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3713611942"/>
                  </a:ext>
                </a:extLst>
              </a:tr>
              <a:tr h="425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Submitted By: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Natacha Crockett, PTO Treasurer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1618410714"/>
                  </a:ext>
                </a:extLst>
              </a:tr>
              <a:tr h="257672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6" marR="5376" marT="5376" marB="0" anchor="b"/>
                </a:tc>
                <a:extLst>
                  <a:ext uri="{0D108BD9-81ED-4DB2-BD59-A6C34878D82A}">
                    <a16:rowId xmlns:a16="http://schemas.microsoft.com/office/drawing/2014/main" val="3510493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82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5" y="2619227"/>
            <a:ext cx="6657278" cy="316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Pirate PTO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Events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66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D39D-F140-4188-B3F7-625860F6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779" y="2918131"/>
            <a:ext cx="5194182" cy="3539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4000" u="sng" dirty="0">
                <a:latin typeface="Britannic Bold" panose="020B0903060703020204" pitchFamily="34" charset="0"/>
              </a:rPr>
              <a:t>LAST DAY TO ORDER:</a:t>
            </a:r>
            <a:br>
              <a:rPr lang="en-US" sz="5400" u="sng" dirty="0">
                <a:latin typeface="Britannic Bold" panose="020B0903060703020204" pitchFamily="34" charset="0"/>
              </a:rPr>
            </a:br>
            <a:r>
              <a:rPr lang="en-US" sz="5400" dirty="0">
                <a:solidFill>
                  <a:srgbClr val="FF0000"/>
                </a:solidFill>
                <a:latin typeface="Britannic Bold" panose="020B0903060703020204" pitchFamily="34" charset="0"/>
              </a:rPr>
              <a:t>February 5</a:t>
            </a:r>
            <a:r>
              <a:rPr lang="en-US" sz="5400" baseline="30000" dirty="0">
                <a:solidFill>
                  <a:srgbClr val="FF0000"/>
                </a:solidFill>
                <a:latin typeface="Britannic Bold" panose="020B0903060703020204" pitchFamily="34" charset="0"/>
              </a:rPr>
              <a:t>th</a:t>
            </a:r>
            <a:endParaRPr lang="en-US" sz="54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31AF08-9914-4CE4-BA95-0C9E9C0365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4AF546-BF6E-4116-BE69-0810B9CFAC37}"/>
              </a:ext>
            </a:extLst>
          </p:cNvPr>
          <p:cNvSpPr/>
          <p:nvPr/>
        </p:nvSpPr>
        <p:spPr>
          <a:xfrm>
            <a:off x="486780" y="97913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Britannic Bold" panose="020B0903060703020204" pitchFamily="34" charset="0"/>
                <a:ea typeface="+mj-ea"/>
                <a:cs typeface="+mj-cs"/>
              </a:rPr>
              <a:t>Pirate PTO </a:t>
            </a:r>
            <a:br>
              <a:rPr lang="en-US" sz="6000" dirty="0">
                <a:solidFill>
                  <a:srgbClr val="FF0000"/>
                </a:solidFill>
                <a:latin typeface="Britannic Bold" panose="020B0903060703020204" pitchFamily="34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FF0000"/>
                </a:solidFill>
                <a:latin typeface="Britannic Bold" panose="020B0903060703020204" pitchFamily="34" charset="0"/>
                <a:ea typeface="+mj-ea"/>
                <a:cs typeface="+mj-cs"/>
              </a:rPr>
              <a:t>Spirit Wear Store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38846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D56BB-EB24-4FAC-8F85-009C2FC5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92" y="857250"/>
            <a:ext cx="4076699" cy="51435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</a:rPr>
              <a:t>February 1</a:t>
            </a:r>
            <a:r>
              <a:rPr lang="en-US" sz="4800" b="1" baseline="30000" dirty="0">
                <a:solidFill>
                  <a:srgbClr val="FF00FF"/>
                </a:solidFill>
              </a:rPr>
              <a:t>st</a:t>
            </a:r>
            <a:r>
              <a:rPr lang="en-US" sz="4800" b="1" dirty="0">
                <a:solidFill>
                  <a:srgbClr val="FF00FF"/>
                </a:solidFill>
              </a:rPr>
              <a:t>-5</a:t>
            </a:r>
            <a:r>
              <a:rPr lang="en-US" sz="4800" b="1" baseline="30000" dirty="0">
                <a:solidFill>
                  <a:srgbClr val="FF00FF"/>
                </a:solidFill>
              </a:rPr>
              <a:t>th</a:t>
            </a:r>
            <a:br>
              <a:rPr lang="en-US" sz="4800" b="1" dirty="0">
                <a:solidFill>
                  <a:srgbClr val="FF00FF"/>
                </a:solidFill>
              </a:rPr>
            </a:br>
            <a:br>
              <a:rPr lang="en-US" b="1" dirty="0">
                <a:solidFill>
                  <a:srgbClr val="FF00FF"/>
                </a:solidFill>
              </a:rPr>
            </a:b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sz="3600" b="1" dirty="0">
                <a:solidFill>
                  <a:srgbClr val="FF7C80"/>
                </a:solidFill>
              </a:rPr>
              <a:t>Donation Drop-Off at School Entrances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9B83DD3-3045-4B55-9ED9-912A6D052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3" y="3286668"/>
            <a:ext cx="6657278" cy="316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Upcoming Events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391</Words>
  <Application>Microsoft Macintosh PowerPoint</Application>
  <PresentationFormat>Widescreen</PresentationFormat>
  <Paragraphs>103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Nova Cond Light</vt:lpstr>
      <vt:lpstr>Britannic Bold</vt:lpstr>
      <vt:lpstr>Calibri</vt:lpstr>
      <vt:lpstr>Calibri Light</vt:lpstr>
      <vt:lpstr>Office Theme</vt:lpstr>
      <vt:lpstr>Welcome!!!  Pirate PTO Virtual  Meeting   January 28, 2021 </vt:lpstr>
      <vt:lpstr>Meet the Pirate PTO Board  2019-2021</vt:lpstr>
      <vt:lpstr> Pirate PTO Fall Recap</vt:lpstr>
      <vt:lpstr>PowerPoint Presentation</vt:lpstr>
      <vt:lpstr>Treasurer Report</vt:lpstr>
      <vt:lpstr> Pirate PTO Current Events</vt:lpstr>
      <vt:lpstr>LAST DAY TO ORDER: February 5th</vt:lpstr>
      <vt:lpstr>February 1st-5th   Donation Drop-Off at School Entrances</vt:lpstr>
      <vt:lpstr>Upcoming Events</vt:lpstr>
      <vt:lpstr>Dance Fit </vt:lpstr>
      <vt:lpstr>   SAVE-THE-DATE General Meeting  and  2021-2023 Officer Elections Thursday, April 22nd  </vt:lpstr>
      <vt:lpstr>   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Welcome!!!  Pirate PTO Virtual  Meeting   January 28, 2021 </dc:title>
  <dc:creator>KRMY (Kristen McCoy)</dc:creator>
  <cp:lastModifiedBy>Jennifer Bennett</cp:lastModifiedBy>
  <cp:revision>8</cp:revision>
  <dcterms:created xsi:type="dcterms:W3CDTF">2021-01-28T03:09:59Z</dcterms:created>
  <dcterms:modified xsi:type="dcterms:W3CDTF">2021-01-29T01:00:23Z</dcterms:modified>
</cp:coreProperties>
</file>