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8" r:id="rId4"/>
    <p:sldId id="285" r:id="rId5"/>
    <p:sldId id="265" r:id="rId6"/>
    <p:sldId id="288" r:id="rId7"/>
    <p:sldId id="291" r:id="rId8"/>
    <p:sldId id="292" r:id="rId9"/>
    <p:sldId id="284" r:id="rId10"/>
    <p:sldId id="262" r:id="rId11"/>
    <p:sldId id="290" r:id="rId12"/>
    <p:sldId id="289" r:id="rId13"/>
    <p:sldId id="294" r:id="rId14"/>
    <p:sldId id="277" r:id="rId15"/>
    <p:sldId id="264" r:id="rId16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ied81@gmail.com" initials="s" lastIdx="1" clrIdx="0">
    <p:extLst>
      <p:ext uri="{19B8F6BF-5375-455C-9EA6-DF929625EA0E}">
        <p15:presenceInfo xmlns:p15="http://schemas.microsoft.com/office/powerpoint/2012/main" userId="6dcb30c1599540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5153" autoAdjust="0"/>
  </p:normalViewPr>
  <p:slideViewPr>
    <p:cSldViewPr snapToGrid="0">
      <p:cViewPr varScale="1">
        <p:scale>
          <a:sx n="73" d="100"/>
          <a:sy n="73" d="100"/>
        </p:scale>
        <p:origin x="322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00DB79-7000-4E9F-A67A-21D32C0E24F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EE4A8F-C726-435E-BF98-9F3A49AA14F0}">
      <dgm:prSet/>
      <dgm:spPr/>
      <dgm:t>
        <a:bodyPr/>
        <a:lstStyle/>
        <a:p>
          <a:pPr algn="ctr"/>
          <a:r>
            <a:rPr lang="en-US" dirty="0"/>
            <a:t>Mission Accomplished</a:t>
          </a:r>
        </a:p>
      </dgm:t>
    </dgm:pt>
    <dgm:pt modelId="{28351534-00BF-4BA0-A1D9-A0724A3C7AAC}" type="parTrans" cxnId="{2343D98E-668C-4906-9560-C60A7E34F68C}">
      <dgm:prSet/>
      <dgm:spPr/>
      <dgm:t>
        <a:bodyPr/>
        <a:lstStyle/>
        <a:p>
          <a:endParaRPr lang="en-US"/>
        </a:p>
      </dgm:t>
    </dgm:pt>
    <dgm:pt modelId="{1A37BA56-01AE-49EF-B676-717172E3E1DC}" type="sibTrans" cxnId="{2343D98E-668C-4906-9560-C60A7E34F68C}">
      <dgm:prSet/>
      <dgm:spPr/>
      <dgm:t>
        <a:bodyPr/>
        <a:lstStyle/>
        <a:p>
          <a:endParaRPr lang="en-US"/>
        </a:p>
      </dgm:t>
    </dgm:pt>
    <dgm:pt modelId="{09700C9A-214A-4B87-9CC9-0994A236C5F8}">
      <dgm:prSet/>
      <dgm:spPr/>
      <dgm:t>
        <a:bodyPr/>
        <a:lstStyle/>
        <a:p>
          <a:pPr algn="ctr"/>
          <a:r>
            <a:rPr lang="en-US" b="0" i="0" dirty="0"/>
            <a:t>We raised $17,740.01 during our </a:t>
          </a:r>
          <a:r>
            <a:rPr lang="en-US" b="0" i="0" dirty="0" err="1"/>
            <a:t>Boosterthon</a:t>
          </a:r>
          <a:r>
            <a:rPr lang="en-US" b="0" i="0" dirty="0"/>
            <a:t>!</a:t>
          </a:r>
          <a:endParaRPr lang="en-US" dirty="0"/>
        </a:p>
      </dgm:t>
    </dgm:pt>
    <dgm:pt modelId="{F556EDEA-987A-498D-A51C-F57912FD6DBF}" type="parTrans" cxnId="{98F87715-4CC2-40A4-824E-78A931BA4E61}">
      <dgm:prSet/>
      <dgm:spPr/>
      <dgm:t>
        <a:bodyPr/>
        <a:lstStyle/>
        <a:p>
          <a:endParaRPr lang="en-US"/>
        </a:p>
      </dgm:t>
    </dgm:pt>
    <dgm:pt modelId="{A2862997-D6E5-44BB-BD5D-7564FCA6B57C}" type="sibTrans" cxnId="{98F87715-4CC2-40A4-824E-78A931BA4E61}">
      <dgm:prSet/>
      <dgm:spPr/>
      <dgm:t>
        <a:bodyPr/>
        <a:lstStyle/>
        <a:p>
          <a:endParaRPr lang="en-US"/>
        </a:p>
      </dgm:t>
    </dgm:pt>
    <dgm:pt modelId="{F885A1A3-8D19-40C6-B9A9-3A98644A885D}" type="pres">
      <dgm:prSet presAssocID="{5700DB79-7000-4E9F-A67A-21D32C0E24F6}" presName="vert0" presStyleCnt="0">
        <dgm:presLayoutVars>
          <dgm:dir/>
          <dgm:animOne val="branch"/>
          <dgm:animLvl val="lvl"/>
        </dgm:presLayoutVars>
      </dgm:prSet>
      <dgm:spPr/>
    </dgm:pt>
    <dgm:pt modelId="{73E60364-5A3A-4B27-A1DE-64836F1E0BA4}" type="pres">
      <dgm:prSet presAssocID="{10EE4A8F-C726-435E-BF98-9F3A49AA14F0}" presName="thickLine" presStyleLbl="alignNode1" presStyleIdx="0" presStyleCnt="2"/>
      <dgm:spPr/>
    </dgm:pt>
    <dgm:pt modelId="{62127CD5-D62D-4209-9D15-7BD11C17E11C}" type="pres">
      <dgm:prSet presAssocID="{10EE4A8F-C726-435E-BF98-9F3A49AA14F0}" presName="horz1" presStyleCnt="0"/>
      <dgm:spPr/>
    </dgm:pt>
    <dgm:pt modelId="{BDF48A73-7C48-4A55-A861-C4DE497F006A}" type="pres">
      <dgm:prSet presAssocID="{10EE4A8F-C726-435E-BF98-9F3A49AA14F0}" presName="tx1" presStyleLbl="revTx" presStyleIdx="0" presStyleCnt="2"/>
      <dgm:spPr/>
    </dgm:pt>
    <dgm:pt modelId="{862EDD99-FA9B-4842-A3DD-94D784EE0B2F}" type="pres">
      <dgm:prSet presAssocID="{10EE4A8F-C726-435E-BF98-9F3A49AA14F0}" presName="vert1" presStyleCnt="0"/>
      <dgm:spPr/>
    </dgm:pt>
    <dgm:pt modelId="{F9CD7621-BC61-41D8-86E1-F16BE439046F}" type="pres">
      <dgm:prSet presAssocID="{09700C9A-214A-4B87-9CC9-0994A236C5F8}" presName="thickLine" presStyleLbl="alignNode1" presStyleIdx="1" presStyleCnt="2"/>
      <dgm:spPr/>
    </dgm:pt>
    <dgm:pt modelId="{51E7EE5B-C38F-4E33-A9ED-053C2366B521}" type="pres">
      <dgm:prSet presAssocID="{09700C9A-214A-4B87-9CC9-0994A236C5F8}" presName="horz1" presStyleCnt="0"/>
      <dgm:spPr/>
    </dgm:pt>
    <dgm:pt modelId="{C0261268-5EFF-48B2-9317-F134A84D71FB}" type="pres">
      <dgm:prSet presAssocID="{09700C9A-214A-4B87-9CC9-0994A236C5F8}" presName="tx1" presStyleLbl="revTx" presStyleIdx="1" presStyleCnt="2"/>
      <dgm:spPr/>
    </dgm:pt>
    <dgm:pt modelId="{CED4B7EE-BE50-41B3-8C44-04DCE84C081A}" type="pres">
      <dgm:prSet presAssocID="{09700C9A-214A-4B87-9CC9-0994A236C5F8}" presName="vert1" presStyleCnt="0"/>
      <dgm:spPr/>
    </dgm:pt>
  </dgm:ptLst>
  <dgm:cxnLst>
    <dgm:cxn modelId="{98F87715-4CC2-40A4-824E-78A931BA4E61}" srcId="{5700DB79-7000-4E9F-A67A-21D32C0E24F6}" destId="{09700C9A-214A-4B87-9CC9-0994A236C5F8}" srcOrd="1" destOrd="0" parTransId="{F556EDEA-987A-498D-A51C-F57912FD6DBF}" sibTransId="{A2862997-D6E5-44BB-BD5D-7564FCA6B57C}"/>
    <dgm:cxn modelId="{18194D60-7A98-4F01-B3DD-4DFEC8AEC389}" type="presOf" srcId="{10EE4A8F-C726-435E-BF98-9F3A49AA14F0}" destId="{BDF48A73-7C48-4A55-A861-C4DE497F006A}" srcOrd="0" destOrd="0" presId="urn:microsoft.com/office/officeart/2008/layout/LinedList"/>
    <dgm:cxn modelId="{2343D98E-668C-4906-9560-C60A7E34F68C}" srcId="{5700DB79-7000-4E9F-A67A-21D32C0E24F6}" destId="{10EE4A8F-C726-435E-BF98-9F3A49AA14F0}" srcOrd="0" destOrd="0" parTransId="{28351534-00BF-4BA0-A1D9-A0724A3C7AAC}" sibTransId="{1A37BA56-01AE-49EF-B676-717172E3E1DC}"/>
    <dgm:cxn modelId="{007AC2B3-63CC-4BF9-8AB3-C460BC783461}" type="presOf" srcId="{09700C9A-214A-4B87-9CC9-0994A236C5F8}" destId="{C0261268-5EFF-48B2-9317-F134A84D71FB}" srcOrd="0" destOrd="0" presId="urn:microsoft.com/office/officeart/2008/layout/LinedList"/>
    <dgm:cxn modelId="{6FB001B4-3B01-47C8-91BB-E8C4C6AF6FE8}" type="presOf" srcId="{5700DB79-7000-4E9F-A67A-21D32C0E24F6}" destId="{F885A1A3-8D19-40C6-B9A9-3A98644A885D}" srcOrd="0" destOrd="0" presId="urn:microsoft.com/office/officeart/2008/layout/LinedList"/>
    <dgm:cxn modelId="{4BC9B823-08A0-4FA9-904A-5D5F9D6ABAD3}" type="presParOf" srcId="{F885A1A3-8D19-40C6-B9A9-3A98644A885D}" destId="{73E60364-5A3A-4B27-A1DE-64836F1E0BA4}" srcOrd="0" destOrd="0" presId="urn:microsoft.com/office/officeart/2008/layout/LinedList"/>
    <dgm:cxn modelId="{169311DA-343F-4EF1-AF1A-83A526FD127F}" type="presParOf" srcId="{F885A1A3-8D19-40C6-B9A9-3A98644A885D}" destId="{62127CD5-D62D-4209-9D15-7BD11C17E11C}" srcOrd="1" destOrd="0" presId="urn:microsoft.com/office/officeart/2008/layout/LinedList"/>
    <dgm:cxn modelId="{AFFCBEC3-5492-477A-9DF2-521EC96FC63D}" type="presParOf" srcId="{62127CD5-D62D-4209-9D15-7BD11C17E11C}" destId="{BDF48A73-7C48-4A55-A861-C4DE497F006A}" srcOrd="0" destOrd="0" presId="urn:microsoft.com/office/officeart/2008/layout/LinedList"/>
    <dgm:cxn modelId="{7432125C-C23D-42CB-B144-9A15FF65C9A3}" type="presParOf" srcId="{62127CD5-D62D-4209-9D15-7BD11C17E11C}" destId="{862EDD99-FA9B-4842-A3DD-94D784EE0B2F}" srcOrd="1" destOrd="0" presId="urn:microsoft.com/office/officeart/2008/layout/LinedList"/>
    <dgm:cxn modelId="{3A03427E-88E6-4F18-B2F7-D0AB3933A2FA}" type="presParOf" srcId="{F885A1A3-8D19-40C6-B9A9-3A98644A885D}" destId="{F9CD7621-BC61-41D8-86E1-F16BE439046F}" srcOrd="2" destOrd="0" presId="urn:microsoft.com/office/officeart/2008/layout/LinedList"/>
    <dgm:cxn modelId="{01C15997-D9CD-4115-8DE9-D5F61FD7120D}" type="presParOf" srcId="{F885A1A3-8D19-40C6-B9A9-3A98644A885D}" destId="{51E7EE5B-C38F-4E33-A9ED-053C2366B521}" srcOrd="3" destOrd="0" presId="urn:microsoft.com/office/officeart/2008/layout/LinedList"/>
    <dgm:cxn modelId="{CA5BC789-780B-4C53-A3CE-060919A99111}" type="presParOf" srcId="{51E7EE5B-C38F-4E33-A9ED-053C2366B521}" destId="{C0261268-5EFF-48B2-9317-F134A84D71FB}" srcOrd="0" destOrd="0" presId="urn:microsoft.com/office/officeart/2008/layout/LinedList"/>
    <dgm:cxn modelId="{93DA0137-7C44-44F9-96F3-BB7D9DDFCCB2}" type="presParOf" srcId="{51E7EE5B-C38F-4E33-A9ED-053C2366B521}" destId="{CED4B7EE-BE50-41B3-8C44-04DCE84C08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60364-5A3A-4B27-A1DE-64836F1E0BA4}">
      <dsp:nvSpPr>
        <dsp:cNvPr id="0" name=""/>
        <dsp:cNvSpPr/>
      </dsp:nvSpPr>
      <dsp:spPr>
        <a:xfrm>
          <a:off x="0" y="0"/>
          <a:ext cx="43480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48A73-7C48-4A55-A861-C4DE497F006A}">
      <dsp:nvSpPr>
        <dsp:cNvPr id="0" name=""/>
        <dsp:cNvSpPr/>
      </dsp:nvSpPr>
      <dsp:spPr>
        <a:xfrm>
          <a:off x="0" y="0"/>
          <a:ext cx="4348065" cy="2400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Mission Accomplished</a:t>
          </a:r>
        </a:p>
      </dsp:txBody>
      <dsp:txXfrm>
        <a:off x="0" y="0"/>
        <a:ext cx="4348065" cy="2400657"/>
      </dsp:txXfrm>
    </dsp:sp>
    <dsp:sp modelId="{F9CD7621-BC61-41D8-86E1-F16BE439046F}">
      <dsp:nvSpPr>
        <dsp:cNvPr id="0" name=""/>
        <dsp:cNvSpPr/>
      </dsp:nvSpPr>
      <dsp:spPr>
        <a:xfrm>
          <a:off x="0" y="2400657"/>
          <a:ext cx="43480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261268-5EFF-48B2-9317-F134A84D71FB}">
      <dsp:nvSpPr>
        <dsp:cNvPr id="0" name=""/>
        <dsp:cNvSpPr/>
      </dsp:nvSpPr>
      <dsp:spPr>
        <a:xfrm>
          <a:off x="0" y="2400657"/>
          <a:ext cx="4348065" cy="2400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0" i="0" kern="1200" dirty="0"/>
            <a:t>We raised $17,740.01 during our </a:t>
          </a:r>
          <a:r>
            <a:rPr lang="en-US" sz="4200" b="0" i="0" kern="1200" dirty="0" err="1"/>
            <a:t>Boosterthon</a:t>
          </a:r>
          <a:r>
            <a:rPr lang="en-US" sz="4200" b="0" i="0" kern="1200" dirty="0"/>
            <a:t>!</a:t>
          </a:r>
          <a:endParaRPr lang="en-US" sz="4200" kern="1200" dirty="0"/>
        </a:p>
      </dsp:txBody>
      <dsp:txXfrm>
        <a:off x="0" y="2400657"/>
        <a:ext cx="4348065" cy="2400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8T02:29:21.287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64D3171-CF9C-4145-B23E-FD1773602B5A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A427B05-EE06-469C-8258-C8D21240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07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90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52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72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14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DEADLINE Extended to February</a:t>
            </a:r>
            <a:r>
              <a:rPr lang="en-US" baseline="0" dirty="0"/>
              <a:t> 5</a:t>
            </a:r>
            <a:r>
              <a:rPr lang="en-US" baseline="30000" dirty="0"/>
              <a:t>th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Students will be encouraged to wear Spirit Wear during Dance Fit on Friday, March 12</a:t>
            </a:r>
            <a:r>
              <a:rPr lang="en-US" baseline="30000" dirty="0"/>
              <a:t>th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06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FLYER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0A427B05-EE06-469C-8258-C8D21240B71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3326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3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10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Board all working Moms</a:t>
            </a:r>
          </a:p>
          <a:p>
            <a:endParaRPr lang="en-US" dirty="0"/>
          </a:p>
          <a:p>
            <a:r>
              <a:rPr lang="en-US" dirty="0"/>
              <a:t>Would love for Dads to be represented on Board, too.</a:t>
            </a:r>
          </a:p>
          <a:p>
            <a:endParaRPr lang="en-US" dirty="0"/>
          </a:p>
          <a:p>
            <a:r>
              <a:rPr lang="en-US" dirty="0"/>
              <a:t>Email us if</a:t>
            </a:r>
            <a:r>
              <a:rPr lang="en-US" baseline="0" dirty="0"/>
              <a:t> interested</a:t>
            </a:r>
          </a:p>
          <a:p>
            <a:endParaRPr lang="en-US" baseline="0" dirty="0"/>
          </a:p>
          <a:p>
            <a:r>
              <a:rPr lang="en-US" baseline="0" dirty="0"/>
              <a:t>Can set-up call to address any questions/concerns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40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2522-297D-4F34-B113-D1F8D2739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CEACE-76D6-4471-953E-3E4919832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CBB35-1026-479E-B3BA-3A5A2BA1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9FF56-EEE2-4847-837E-3D9EC28BC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1CBBA-22A3-409B-AD53-C0EA1698F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2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3795-CDA8-425B-85AE-C9F67F33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109451-84B7-4203-8466-A003500B0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AAB52-DFEE-4945-ADA6-179F998F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81379-6C6F-4901-884C-9D1DB0131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10C41-F9EE-4814-BA7A-2DB28FBD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8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8CF87E-A8D1-4548-836D-751798E5B6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CA01B-DA97-4532-8410-8FDD8921C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7F98E-8DD0-4EB8-A6A4-2E633055F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283DA-62B9-4538-A84B-4453007A0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4B4BC-42F7-469E-8F91-40F7404B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2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6601A-998E-42E5-BC0D-60E719E28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A32FE-E82D-41CB-9076-5A0797BD8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E9A2A-C860-42A8-BAC0-B4545CEC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06586-8955-43D2-B9C5-BF4BC8AFF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F0FF3-CF38-4948-BC31-92352427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8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F44B-38C3-44F0-8DC0-D47C4003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6FF6E-EF08-44E2-A736-95172A733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8DD3B-DA4C-4558-8BC6-E061487E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AB6D3-CE4E-4111-9074-57C988419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1BC53-8E50-4845-A4A4-D5EB3408F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7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52E2-2C62-477C-9E4B-24FA286F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C83D-81F9-4338-B3BD-CE77C2669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871F9-A951-444E-BFEA-166C63005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4B744-44DF-40CD-8DED-5121FF6B7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1F414-5979-4146-9E55-EC7B6949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CB1E7-32FB-4370-9F03-A69E8D45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5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55759-3EC3-44D1-961B-1984EC88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BD960-43CA-42F6-BBCA-D8E77945C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860D8-BD2C-4446-8D07-826283EFD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CCF41-E884-432F-B441-DAC2941F4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3422C6-7FCC-41EE-BD32-43CF5D418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B773E8-3D98-4BD3-B9B0-215AA400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5BD154-AF5F-4D25-9BA2-C032C8525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2CBECF-C40E-49B2-9162-7EB29F1D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0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50520-1578-496E-9CAE-495AF4EC5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F420E-D003-4293-8A40-77813E2B9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BAE55-24AF-44C4-9EDE-48956C99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C634C-C11F-4173-BE4C-D7DD1C081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6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C46CC9-E1C3-4D05-B501-2868B302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511E31-0C59-4734-822F-FD713BBA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6926E-9DB5-4C22-B08E-65ACD020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0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3C85-7EAB-4762-A3C2-A4A755F64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48B27-F4C9-4144-80BA-5D9CB0F44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B0FF13-6128-410D-BBB3-20629E4EE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3A556-D1E3-4410-9505-3D0B3C686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2BEC0-2848-48D6-8C8D-C4FC03BD3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25069-EF4D-49F6-B861-447236F6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2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A5BF-7FD3-4E31-B123-E7B4E511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8E2D94-9BB6-4A08-B4F6-0158A7E696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446CF-63EF-4A52-8396-397DF9BBD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E05C8-0235-4149-92D6-24B742688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69057-6F08-4553-A940-2DDED4D22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A64B3-F3BF-4B63-8E76-62B71DAAA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07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32556-E951-419A-827D-10461D37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1F624-1243-4B78-B058-5E5E2BCDC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18387-C81B-4568-ADD8-713AE6CEE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55CAC-0768-4E22-9403-BCB7CC150682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79E57-7B0A-4B43-B5EE-ACBE867AF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509F0-7DF9-4E12-A5E9-E6B9F749D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cfmc.com.au/monthly-qa-may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0F8BA0-30E7-4277-AB75-0157B000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Welcome!!!</a:t>
            </a: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Pirate PTO Virtual  Meeting &amp; Elections  </a:t>
            </a: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April 29 , 2021 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B976713-97B6-47F6-A200-2245064C9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0" r="13850" b="-1"/>
          <a:stretch/>
        </p:blipFill>
        <p:spPr>
          <a:xfrm>
            <a:off x="5417100" y="492573"/>
            <a:ext cx="602698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0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2EE72E-7E8F-4034-A2DE-8B01C7227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426302" cy="6857999"/>
          </a:xfrm>
          <a:custGeom>
            <a:avLst/>
            <a:gdLst>
              <a:gd name="connsiteX0" fmla="*/ 8426302 w 8426302"/>
              <a:gd name="connsiteY0" fmla="*/ 0 h 6857999"/>
              <a:gd name="connsiteX1" fmla="*/ 2456308 w 8426302"/>
              <a:gd name="connsiteY1" fmla="*/ 0 h 6857999"/>
              <a:gd name="connsiteX2" fmla="*/ 2348172 w 8426302"/>
              <a:gd name="connsiteY2" fmla="*/ 84455 h 6857999"/>
              <a:gd name="connsiteX3" fmla="*/ 0 w 8426302"/>
              <a:gd name="connsiteY3" fmla="*/ 5102588 h 6857999"/>
              <a:gd name="connsiteX4" fmla="*/ 205759 w 8426302"/>
              <a:gd name="connsiteY4" fmla="*/ 6735939 h 6857999"/>
              <a:gd name="connsiteX5" fmla="*/ 241239 w 8426302"/>
              <a:gd name="connsiteY5" fmla="*/ 6857999 h 6857999"/>
              <a:gd name="connsiteX6" fmla="*/ 8426302 w 842630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302" h="6857999">
                <a:moveTo>
                  <a:pt x="8426302" y="0"/>
                </a:moveTo>
                <a:lnTo>
                  <a:pt x="2456308" y="0"/>
                </a:lnTo>
                <a:lnTo>
                  <a:pt x="2348172" y="84455"/>
                </a:lnTo>
                <a:cubicBezTo>
                  <a:pt x="913021" y="1283327"/>
                  <a:pt x="0" y="3086334"/>
                  <a:pt x="0" y="5102588"/>
                </a:cubicBezTo>
                <a:cubicBezTo>
                  <a:pt x="0" y="5666575"/>
                  <a:pt x="71438" y="6213877"/>
                  <a:pt x="205759" y="6735939"/>
                </a:cubicBezTo>
                <a:lnTo>
                  <a:pt x="241239" y="6857999"/>
                </a:lnTo>
                <a:lnTo>
                  <a:pt x="8426302" y="685799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EDC4CB-FA76-4333-89CF-8A2D4F27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174932" cy="6857999"/>
          </a:xfrm>
          <a:custGeom>
            <a:avLst/>
            <a:gdLst>
              <a:gd name="connsiteX0" fmla="*/ 8174932 w 8174932"/>
              <a:gd name="connsiteY0" fmla="*/ 0 h 6857999"/>
              <a:gd name="connsiteX1" fmla="*/ 2617360 w 8174932"/>
              <a:gd name="connsiteY1" fmla="*/ 0 h 6857999"/>
              <a:gd name="connsiteX2" fmla="*/ 2286881 w 8174932"/>
              <a:gd name="connsiteY2" fmla="*/ 253363 h 6857999"/>
              <a:gd name="connsiteX3" fmla="*/ 0 w 8174932"/>
              <a:gd name="connsiteY3" fmla="*/ 5102588 h 6857999"/>
              <a:gd name="connsiteX4" fmla="*/ 197846 w 8174932"/>
              <a:gd name="connsiteY4" fmla="*/ 6673117 h 6857999"/>
              <a:gd name="connsiteX5" fmla="*/ 251586 w 8174932"/>
              <a:gd name="connsiteY5" fmla="*/ 6857999 h 6857999"/>
              <a:gd name="connsiteX6" fmla="*/ 8174932 w 817493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4932" h="6857999">
                <a:moveTo>
                  <a:pt x="8174932" y="0"/>
                </a:moveTo>
                <a:lnTo>
                  <a:pt x="2617360" y="0"/>
                </a:lnTo>
                <a:lnTo>
                  <a:pt x="2286881" y="253363"/>
                </a:lnTo>
                <a:cubicBezTo>
                  <a:pt x="890226" y="1405985"/>
                  <a:pt x="0" y="3150325"/>
                  <a:pt x="0" y="5102588"/>
                </a:cubicBezTo>
                <a:cubicBezTo>
                  <a:pt x="0" y="5644883"/>
                  <a:pt x="68691" y="6171135"/>
                  <a:pt x="197846" y="6673117"/>
                </a:cubicBezTo>
                <a:lnTo>
                  <a:pt x="251586" y="6857999"/>
                </a:lnTo>
                <a:lnTo>
                  <a:pt x="8174932" y="6857999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90C8A-B6F3-4B41-8C2C-22952A67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3" y="3286668"/>
            <a:ext cx="6657278" cy="3168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Upcoming Events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77EF58E-5654-4C05-91E1-051658CC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734645" y="0"/>
            <a:ext cx="3457354" cy="3047506"/>
          </a:xfrm>
          <a:custGeom>
            <a:avLst/>
            <a:gdLst>
              <a:gd name="connsiteX0" fmla="*/ 67910 w 3457354"/>
              <a:gd name="connsiteY0" fmla="*/ 3047506 h 3047506"/>
              <a:gd name="connsiteX1" fmla="*/ 3457354 w 3457354"/>
              <a:gd name="connsiteY1" fmla="*/ 3047506 h 3047506"/>
              <a:gd name="connsiteX2" fmla="*/ 3457354 w 3457354"/>
              <a:gd name="connsiteY2" fmla="*/ 200864 h 3047506"/>
              <a:gd name="connsiteX3" fmla="*/ 3390429 w 3457354"/>
              <a:gd name="connsiteY3" fmla="*/ 172076 h 3047506"/>
              <a:gd name="connsiteX4" fmla="*/ 2480787 w 3457354"/>
              <a:gd name="connsiteY4" fmla="*/ 0 h 3047506"/>
              <a:gd name="connsiteX5" fmla="*/ 0 w 3457354"/>
              <a:gd name="connsiteY5" fmla="*/ 2480787 h 3047506"/>
              <a:gd name="connsiteX6" fmla="*/ 19931 w 3457354"/>
              <a:gd name="connsiteY6" fmla="*/ 2796748 h 30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354" h="3047506">
                <a:moveTo>
                  <a:pt x="67910" y="3047506"/>
                </a:moveTo>
                <a:lnTo>
                  <a:pt x="3457354" y="3047506"/>
                </a:lnTo>
                <a:lnTo>
                  <a:pt x="3457354" y="200864"/>
                </a:lnTo>
                <a:lnTo>
                  <a:pt x="3390429" y="172076"/>
                </a:lnTo>
                <a:cubicBezTo>
                  <a:pt x="3108771" y="61012"/>
                  <a:pt x="2801904" y="0"/>
                  <a:pt x="2480787" y="0"/>
                </a:cubicBezTo>
                <a:cubicBezTo>
                  <a:pt x="1110686" y="0"/>
                  <a:pt x="0" y="1110686"/>
                  <a:pt x="0" y="2480787"/>
                </a:cubicBezTo>
                <a:cubicBezTo>
                  <a:pt x="0" y="2587826"/>
                  <a:pt x="6779" y="2693282"/>
                  <a:pt x="19931" y="27967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F0486BD-9355-4C9F-B84E-29D308A2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965594" y="0"/>
            <a:ext cx="3226405" cy="2802444"/>
          </a:xfrm>
          <a:custGeom>
            <a:avLst/>
            <a:gdLst>
              <a:gd name="connsiteX0" fmla="*/ 62951 w 3226405"/>
              <a:gd name="connsiteY0" fmla="*/ 2802444 h 2802444"/>
              <a:gd name="connsiteX1" fmla="*/ 3226405 w 3226405"/>
              <a:gd name="connsiteY1" fmla="*/ 2802444 h 2802444"/>
              <a:gd name="connsiteX2" fmla="*/ 3226405 w 3226405"/>
              <a:gd name="connsiteY2" fmla="*/ 206780 h 2802444"/>
              <a:gd name="connsiteX3" fmla="*/ 3191405 w 3226405"/>
              <a:gd name="connsiteY3" fmla="*/ 190048 h 2802444"/>
              <a:gd name="connsiteX4" fmla="*/ 2278881 w 3226405"/>
              <a:gd name="connsiteY4" fmla="*/ 0 h 2802444"/>
              <a:gd name="connsiteX5" fmla="*/ 0 w 3226405"/>
              <a:gd name="connsiteY5" fmla="*/ 2278880 h 2802444"/>
              <a:gd name="connsiteX6" fmla="*/ 18309 w 3226405"/>
              <a:gd name="connsiteY6" fmla="*/ 2569126 h 28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6405" h="2802444">
                <a:moveTo>
                  <a:pt x="62951" y="2802444"/>
                </a:moveTo>
                <a:lnTo>
                  <a:pt x="3226405" y="2802444"/>
                </a:lnTo>
                <a:lnTo>
                  <a:pt x="3226405" y="206780"/>
                </a:lnTo>
                <a:lnTo>
                  <a:pt x="3191405" y="190048"/>
                </a:lnTo>
                <a:cubicBezTo>
                  <a:pt x="2912003" y="67816"/>
                  <a:pt x="2603362" y="0"/>
                  <a:pt x="2278881" y="0"/>
                </a:cubicBezTo>
                <a:cubicBezTo>
                  <a:pt x="1020290" y="0"/>
                  <a:pt x="0" y="1020290"/>
                  <a:pt x="0" y="2278880"/>
                </a:cubicBezTo>
                <a:cubicBezTo>
                  <a:pt x="0" y="2377208"/>
                  <a:pt x="6227" y="2474081"/>
                  <a:pt x="18309" y="2569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1440359-9D97-4CE1-8BD3-19308E040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00208" y="4700046"/>
            <a:ext cx="2591791" cy="2157954"/>
          </a:xfrm>
          <a:custGeom>
            <a:avLst/>
            <a:gdLst>
              <a:gd name="connsiteX0" fmla="*/ 816638 w 2591791"/>
              <a:gd name="connsiteY0" fmla="*/ 0 h 2157954"/>
              <a:gd name="connsiteX1" fmla="*/ 47036 w 2591791"/>
              <a:gd name="connsiteY1" fmla="*/ 175050 h 2157954"/>
              <a:gd name="connsiteX2" fmla="*/ 0 w 2591791"/>
              <a:gd name="connsiteY2" fmla="*/ 202085 h 2157954"/>
              <a:gd name="connsiteX3" fmla="*/ 0 w 2591791"/>
              <a:gd name="connsiteY3" fmla="*/ 2157954 h 2157954"/>
              <a:gd name="connsiteX4" fmla="*/ 2549286 w 2591791"/>
              <a:gd name="connsiteY4" fmla="*/ 2157954 h 2157954"/>
              <a:gd name="connsiteX5" fmla="*/ 2555727 w 2591791"/>
              <a:gd name="connsiteY5" fmla="*/ 2132909 h 2157954"/>
              <a:gd name="connsiteX6" fmla="*/ 2591791 w 2591791"/>
              <a:gd name="connsiteY6" fmla="*/ 1775153 h 2157954"/>
              <a:gd name="connsiteX7" fmla="*/ 816638 w 2591791"/>
              <a:gd name="connsiteY7" fmla="*/ 0 h 215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91" h="2157954">
                <a:moveTo>
                  <a:pt x="816638" y="0"/>
                </a:moveTo>
                <a:cubicBezTo>
                  <a:pt x="540903" y="0"/>
                  <a:pt x="279852" y="62867"/>
                  <a:pt x="47036" y="175050"/>
                </a:cubicBezTo>
                <a:lnTo>
                  <a:pt x="0" y="202085"/>
                </a:lnTo>
                <a:lnTo>
                  <a:pt x="0" y="2157954"/>
                </a:lnTo>
                <a:lnTo>
                  <a:pt x="2549286" y="2157954"/>
                </a:lnTo>
                <a:lnTo>
                  <a:pt x="2555727" y="2132909"/>
                </a:lnTo>
                <a:cubicBezTo>
                  <a:pt x="2579373" y="2017351"/>
                  <a:pt x="2591791" y="1897702"/>
                  <a:pt x="2591791" y="1775153"/>
                </a:cubicBezTo>
                <a:cubicBezTo>
                  <a:pt x="2591791" y="794763"/>
                  <a:pt x="1797028" y="0"/>
                  <a:pt x="816638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7F9830-10E7-405D-AA27-19575930F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09717" y="4870796"/>
            <a:ext cx="2382282" cy="1987204"/>
          </a:xfrm>
          <a:custGeom>
            <a:avLst/>
            <a:gdLst>
              <a:gd name="connsiteX0" fmla="*/ 761443 w 2382282"/>
              <a:gd name="connsiteY0" fmla="*/ 0 h 1987204"/>
              <a:gd name="connsiteX1" fmla="*/ 76517 w 2382282"/>
              <a:gd name="connsiteY1" fmla="*/ 151402 h 1987204"/>
              <a:gd name="connsiteX2" fmla="*/ 0 w 2382282"/>
              <a:gd name="connsiteY2" fmla="*/ 191175 h 1987204"/>
              <a:gd name="connsiteX3" fmla="*/ 0 w 2382282"/>
              <a:gd name="connsiteY3" fmla="*/ 1987204 h 1987204"/>
              <a:gd name="connsiteX4" fmla="*/ 2339143 w 2382282"/>
              <a:gd name="connsiteY4" fmla="*/ 1987204 h 1987204"/>
              <a:gd name="connsiteX5" fmla="*/ 2349353 w 2382282"/>
              <a:gd name="connsiteY5" fmla="*/ 1947496 h 1987204"/>
              <a:gd name="connsiteX6" fmla="*/ 2382282 w 2382282"/>
              <a:gd name="connsiteY6" fmla="*/ 1620840 h 1987204"/>
              <a:gd name="connsiteX7" fmla="*/ 761443 w 2382282"/>
              <a:gd name="connsiteY7" fmla="*/ 0 h 198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282" h="1987204">
                <a:moveTo>
                  <a:pt x="761443" y="0"/>
                </a:moveTo>
                <a:cubicBezTo>
                  <a:pt x="516672" y="0"/>
                  <a:pt x="284573" y="54258"/>
                  <a:pt x="76517" y="151402"/>
                </a:cubicBezTo>
                <a:lnTo>
                  <a:pt x="0" y="191175"/>
                </a:lnTo>
                <a:lnTo>
                  <a:pt x="0" y="1987204"/>
                </a:lnTo>
                <a:lnTo>
                  <a:pt x="2339143" y="1987204"/>
                </a:lnTo>
                <a:lnTo>
                  <a:pt x="2349353" y="1947496"/>
                </a:lnTo>
                <a:cubicBezTo>
                  <a:pt x="2370943" y="1841983"/>
                  <a:pt x="2382282" y="1732735"/>
                  <a:pt x="2382282" y="1620840"/>
                </a:cubicBezTo>
                <a:cubicBezTo>
                  <a:pt x="2382282" y="725675"/>
                  <a:pt x="1656608" y="0"/>
                  <a:pt x="76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1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E0AD4-2603-44E3-A552-55DDD6C88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898" y="316207"/>
            <a:ext cx="6862001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April Staff Appreciation Event</a:t>
            </a:r>
          </a:p>
        </p:txBody>
      </p:sp>
      <p:pic>
        <p:nvPicPr>
          <p:cNvPr id="5" name="Picture 6" descr="Ice Cream Cone Clipart Images | Clip art, Ice cream cone, Free clip art">
            <a:extLst>
              <a:ext uri="{FF2B5EF4-FFF2-40B4-BE49-F238E27FC236}">
                <a16:creationId xmlns:a16="http://schemas.microsoft.com/office/drawing/2014/main" id="{4B93853C-02D3-46AA-AF82-F9BF76808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8390" y="511293"/>
            <a:ext cx="2886965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F60E2-0661-495A-9C1A-689DFAB14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641770"/>
            <a:ext cx="5458838" cy="45351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/>
              <a:t>Please Do Not Forget!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2400" b="1" dirty="0"/>
              <a:t>Though we will not be together to celebrate, let our fantastic Pomona Teachers &amp; Staff  know how much they mean to you.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Let’s show how sweet they are with homemade signs! 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Sign drop off: April 26</a:t>
            </a:r>
            <a:r>
              <a:rPr lang="en-US" sz="2400" b="1" baseline="30000" dirty="0"/>
              <a:t>th</a:t>
            </a:r>
            <a:r>
              <a:rPr lang="en-US" sz="2400" b="1" dirty="0"/>
              <a:t> – April 30</a:t>
            </a:r>
            <a:r>
              <a:rPr lang="en-US" sz="2400" b="1" baseline="30000" dirty="0"/>
              <a:t>th</a:t>
            </a:r>
            <a:r>
              <a:rPr lang="en-US" sz="2400" b="1" dirty="0"/>
              <a:t> AM</a:t>
            </a:r>
          </a:p>
        </p:txBody>
      </p:sp>
    </p:spTree>
    <p:extLst>
      <p:ext uri="{BB962C8B-B14F-4D97-AF65-F5344CB8AC3E}">
        <p14:creationId xmlns:p14="http://schemas.microsoft.com/office/powerpoint/2010/main" val="3692987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A136-031D-42D7-B262-3005678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6000"/>
            </a:br>
            <a:r>
              <a:rPr lang="en-US" sz="6000"/>
              <a:t> </a:t>
            </a: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Teacher &amp; School Staff Appreciation Gifts 2021 | Promos On-Time">
            <a:extLst>
              <a:ext uri="{FF2B5EF4-FFF2-40B4-BE49-F238E27FC236}">
                <a16:creationId xmlns:a16="http://schemas.microsoft.com/office/drawing/2014/main" id="{0947BF43-FFCD-4F07-8CA2-6512D2B9C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r="-1" b="23432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9A6B3E-3B77-405B-9E53-79E2AA7D68A1}"/>
              </a:ext>
            </a:extLst>
          </p:cNvPr>
          <p:cNvSpPr txBox="1"/>
          <p:nvPr/>
        </p:nvSpPr>
        <p:spPr>
          <a:xfrm>
            <a:off x="6167848" y="2859184"/>
            <a:ext cx="5467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MAY 3</a:t>
            </a:r>
            <a:r>
              <a:rPr lang="en-US" sz="4800" b="1" baseline="30000" dirty="0"/>
              <a:t>RD</a:t>
            </a:r>
            <a:r>
              <a:rPr lang="en-US" sz="4800" b="1" dirty="0"/>
              <a:t>-  7</a:t>
            </a:r>
            <a:r>
              <a:rPr lang="en-US" sz="4800" b="1" baseline="30000" dirty="0"/>
              <a:t>th!!</a:t>
            </a:r>
          </a:p>
          <a:p>
            <a:pPr algn="ctr"/>
            <a:r>
              <a:rPr lang="en-US" sz="4800" b="1" dirty="0"/>
              <a:t> </a:t>
            </a: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F5714E50-EB0C-4D39-989A-0619419ACEEC}"/>
              </a:ext>
            </a:extLst>
          </p:cNvPr>
          <p:cNvSpPr/>
          <p:nvPr/>
        </p:nvSpPr>
        <p:spPr>
          <a:xfrm>
            <a:off x="7018059" y="3750906"/>
            <a:ext cx="885813" cy="522514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eart 45">
            <a:extLst>
              <a:ext uri="{FF2B5EF4-FFF2-40B4-BE49-F238E27FC236}">
                <a16:creationId xmlns:a16="http://schemas.microsoft.com/office/drawing/2014/main" id="{6D6405D2-E4C1-4BC1-B086-DB51FB4C5A8C}"/>
              </a:ext>
            </a:extLst>
          </p:cNvPr>
          <p:cNvSpPr/>
          <p:nvPr/>
        </p:nvSpPr>
        <p:spPr>
          <a:xfrm>
            <a:off x="8082062" y="3750906"/>
            <a:ext cx="885813" cy="522514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art 46">
            <a:extLst>
              <a:ext uri="{FF2B5EF4-FFF2-40B4-BE49-F238E27FC236}">
                <a16:creationId xmlns:a16="http://schemas.microsoft.com/office/drawing/2014/main" id="{64381BB4-C5AE-471D-9001-526F2A3EC0E0}"/>
              </a:ext>
            </a:extLst>
          </p:cNvPr>
          <p:cNvSpPr/>
          <p:nvPr/>
        </p:nvSpPr>
        <p:spPr>
          <a:xfrm>
            <a:off x="9146065" y="3750906"/>
            <a:ext cx="885813" cy="522514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Heart 47">
            <a:extLst>
              <a:ext uri="{FF2B5EF4-FFF2-40B4-BE49-F238E27FC236}">
                <a16:creationId xmlns:a16="http://schemas.microsoft.com/office/drawing/2014/main" id="{622F02D3-B73C-48A1-A6B1-FF0F2AB94B2B}"/>
              </a:ext>
            </a:extLst>
          </p:cNvPr>
          <p:cNvSpPr/>
          <p:nvPr/>
        </p:nvSpPr>
        <p:spPr>
          <a:xfrm>
            <a:off x="10175572" y="3750906"/>
            <a:ext cx="885813" cy="522514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00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halk the Walk Thank You Teachers (Page 1) - Line.17QQ.com">
            <a:extLst>
              <a:ext uri="{FF2B5EF4-FFF2-40B4-BE49-F238E27FC236}">
                <a16:creationId xmlns:a16="http://schemas.microsoft.com/office/drawing/2014/main" id="{89DC33C8-FC18-4DF8-943F-34D3A2334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r="3377" b="-1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writing implement, stationary, chalk&#10;&#10;Description automatically generated">
            <a:extLst>
              <a:ext uri="{FF2B5EF4-FFF2-40B4-BE49-F238E27FC236}">
                <a16:creationId xmlns:a16="http://schemas.microsoft.com/office/drawing/2014/main" id="{623485F5-5EF3-4AD8-BB69-D873F3ED23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r="4149" b="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74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ACDB-6EB4-4035-90A0-BBE2261F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1800"/>
              </a:spcAft>
            </a:pPr>
            <a:br>
              <a:rPr lang="en-US" sz="2400" b="1"/>
            </a:br>
            <a:br>
              <a:rPr lang="en-US" sz="2400" b="1"/>
            </a:br>
            <a:br>
              <a:rPr lang="en-US" sz="2400" b="1"/>
            </a:br>
            <a:br>
              <a:rPr lang="en-US" sz="2400"/>
            </a:br>
            <a:endParaRPr lang="en-US" sz="240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9F585BD-9D7F-4815-A513-035F9218EC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r="1175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6D19A3-9E18-4F10-896B-0F125A028A08}"/>
              </a:ext>
            </a:extLst>
          </p:cNvPr>
          <p:cNvSpPr/>
          <p:nvPr/>
        </p:nvSpPr>
        <p:spPr>
          <a:xfrm>
            <a:off x="5069939" y="130629"/>
            <a:ext cx="6649309" cy="63622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Pirate PTO Board 2021-2023 Candidates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President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Kristen McCoy</a:t>
            </a:r>
          </a:p>
          <a:p>
            <a:pPr lvl="1">
              <a:lnSpc>
                <a:spcPct val="90000"/>
              </a:lnSpc>
              <a:spcBef>
                <a:spcPts val="1000"/>
              </a:spcBef>
            </a:pPr>
            <a:endParaRPr lang="en-US" dirty="0"/>
          </a:p>
          <a:p>
            <a:pPr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 Vice President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Tyne`  Mattox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Treasurer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Kara </a:t>
            </a:r>
            <a:r>
              <a:rPr lang="en-US" dirty="0" err="1"/>
              <a:t>Ihedigbo</a:t>
            </a:r>
            <a:endParaRPr lang="en-US" dirty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dirty="0"/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Secretary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DeAngel</a:t>
            </a:r>
            <a:r>
              <a:rPr lang="en-US" dirty="0"/>
              <a:t> Bonilla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Communications Secretary</a:t>
            </a:r>
          </a:p>
          <a:p>
            <a:pPr lvl="1">
              <a:lnSpc>
                <a:spcPct val="90000"/>
              </a:lnSpc>
              <a:spcBef>
                <a:spcPts val="1000"/>
              </a:spcBef>
            </a:pPr>
            <a:endParaRPr lang="en-US" dirty="0"/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Hilary Bruton </a:t>
            </a:r>
          </a:p>
          <a:p>
            <a:pPr lvl="1">
              <a:lnSpc>
                <a:spcPct val="90000"/>
              </a:lnSpc>
              <a:spcBef>
                <a:spcPts val="1000"/>
              </a:spcBef>
            </a:pPr>
            <a:endParaRPr lang="en-US" dirty="0"/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2FD52D-4EC6-4B1B-99BC-5149E9CD84C7}"/>
              </a:ext>
            </a:extLst>
          </p:cNvPr>
          <p:cNvSpPr/>
          <p:nvPr/>
        </p:nvSpPr>
        <p:spPr>
          <a:xfrm>
            <a:off x="642938" y="642938"/>
            <a:ext cx="6267450" cy="402091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b="1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b="1"/>
          </a:p>
        </p:txBody>
      </p:sp>
    </p:spTree>
    <p:extLst>
      <p:ext uri="{BB962C8B-B14F-4D97-AF65-F5344CB8AC3E}">
        <p14:creationId xmlns:p14="http://schemas.microsoft.com/office/powerpoint/2010/main" val="1173267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1122EE2-E6BC-403A-90CE-F6D69FED4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Thank You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C3633E-F5D6-43B2-87AD-19497D888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73433" y="1728788"/>
            <a:ext cx="6787524" cy="266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25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273C75-C91C-4E2A-BAC9-55BD11DE5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Pirate PTO Board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2019-2021</a:t>
            </a:r>
          </a:p>
        </p:txBody>
      </p:sp>
      <p:pic>
        <p:nvPicPr>
          <p:cNvPr id="13" name="Picture 12" descr="PTO President&#10;&#10;">
            <a:extLst>
              <a:ext uri="{FF2B5EF4-FFF2-40B4-BE49-F238E27FC236}">
                <a16:creationId xmlns:a16="http://schemas.microsoft.com/office/drawing/2014/main" id="{FA4B232E-DE61-4243-817F-D041A5EA0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12" y="1"/>
            <a:ext cx="2813148" cy="2995484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C74C628-D9C9-4A74-8866-E3C411A3E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57" y="0"/>
            <a:ext cx="3519643" cy="2995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C8E957-F8A2-4BA0-9803-5833FDC45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02" y="3855002"/>
            <a:ext cx="2194943" cy="2347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206240-83E1-44ED-8116-C3E7B099CE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29" y="3733020"/>
            <a:ext cx="2194943" cy="24698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990219-6F43-401B-8853-19B23206568D}"/>
              </a:ext>
            </a:extLst>
          </p:cNvPr>
          <p:cNvSpPr txBox="1"/>
          <p:nvPr/>
        </p:nvSpPr>
        <p:spPr>
          <a:xfrm>
            <a:off x="4884344" y="6240243"/>
            <a:ext cx="25495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600" dirty="0"/>
              <a:t>Jennifer Bennett</a:t>
            </a:r>
          </a:p>
          <a:p>
            <a:pPr algn="ctr"/>
            <a:r>
              <a:rPr lang="en-US" sz="1600" dirty="0"/>
              <a:t> Secretary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CFBF65-91D2-4CCA-B2B2-6A96DF4200CD}"/>
              </a:ext>
            </a:extLst>
          </p:cNvPr>
          <p:cNvSpPr txBox="1"/>
          <p:nvPr/>
        </p:nvSpPr>
        <p:spPr>
          <a:xfrm>
            <a:off x="9300821" y="3025975"/>
            <a:ext cx="23601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600" dirty="0"/>
              <a:t>Kristen McCoy </a:t>
            </a:r>
          </a:p>
          <a:p>
            <a:pPr algn="ctr"/>
            <a:r>
              <a:rPr lang="en-US" sz="1600" dirty="0"/>
              <a:t>Vice President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CBAC31-4BA5-47CC-A4C0-CF090B823529}"/>
              </a:ext>
            </a:extLst>
          </p:cNvPr>
          <p:cNvSpPr txBox="1"/>
          <p:nvPr/>
        </p:nvSpPr>
        <p:spPr>
          <a:xfrm>
            <a:off x="1561999" y="6211669"/>
            <a:ext cx="1809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Natacha Crockett Treasurer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A471A0-F2F9-49C6-B8AD-C25C9692DC9C}"/>
              </a:ext>
            </a:extLst>
          </p:cNvPr>
          <p:cNvSpPr txBox="1"/>
          <p:nvPr/>
        </p:nvSpPr>
        <p:spPr>
          <a:xfrm>
            <a:off x="9300821" y="6319390"/>
            <a:ext cx="2658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Celina Rangel</a:t>
            </a:r>
          </a:p>
          <a:p>
            <a:pPr algn="ctr"/>
            <a:r>
              <a:rPr lang="en-US" sz="1600" dirty="0"/>
              <a:t>Communications Chair  </a:t>
            </a:r>
          </a:p>
        </p:txBody>
      </p:sp>
      <p:pic>
        <p:nvPicPr>
          <p:cNvPr id="14" name="Picture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B654153-10AF-482C-9CE8-B027A95A46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64" y="3729386"/>
            <a:ext cx="2194943" cy="23951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C8B2CF-1E65-4D39-AB90-52A375DD9A08}"/>
              </a:ext>
            </a:extLst>
          </p:cNvPr>
          <p:cNvSpPr/>
          <p:nvPr/>
        </p:nvSpPr>
        <p:spPr>
          <a:xfrm>
            <a:off x="4681348" y="3244334"/>
            <a:ext cx="236013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Stephanie Craddock </a:t>
            </a:r>
          </a:p>
          <a:p>
            <a:pPr algn="ctr"/>
            <a:r>
              <a:rPr lang="en-US" sz="1600" dirty="0"/>
              <a:t>Presiden</a:t>
            </a:r>
            <a:r>
              <a:rPr lang="en-US" dirty="0"/>
              <a:t>t </a:t>
            </a:r>
          </a:p>
        </p:txBody>
      </p:sp>
    </p:spTree>
    <p:extLst>
      <p:ext uri="{BB962C8B-B14F-4D97-AF65-F5344CB8AC3E}">
        <p14:creationId xmlns:p14="http://schemas.microsoft.com/office/powerpoint/2010/main" val="522179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2EE72E-7E8F-4034-A2DE-8B01C7227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426302" cy="6857999"/>
          </a:xfrm>
          <a:custGeom>
            <a:avLst/>
            <a:gdLst>
              <a:gd name="connsiteX0" fmla="*/ 8426302 w 8426302"/>
              <a:gd name="connsiteY0" fmla="*/ 0 h 6857999"/>
              <a:gd name="connsiteX1" fmla="*/ 2456308 w 8426302"/>
              <a:gd name="connsiteY1" fmla="*/ 0 h 6857999"/>
              <a:gd name="connsiteX2" fmla="*/ 2348172 w 8426302"/>
              <a:gd name="connsiteY2" fmla="*/ 84455 h 6857999"/>
              <a:gd name="connsiteX3" fmla="*/ 0 w 8426302"/>
              <a:gd name="connsiteY3" fmla="*/ 5102588 h 6857999"/>
              <a:gd name="connsiteX4" fmla="*/ 205759 w 8426302"/>
              <a:gd name="connsiteY4" fmla="*/ 6735939 h 6857999"/>
              <a:gd name="connsiteX5" fmla="*/ 241239 w 8426302"/>
              <a:gd name="connsiteY5" fmla="*/ 6857999 h 6857999"/>
              <a:gd name="connsiteX6" fmla="*/ 8426302 w 842630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302" h="6857999">
                <a:moveTo>
                  <a:pt x="8426302" y="0"/>
                </a:moveTo>
                <a:lnTo>
                  <a:pt x="2456308" y="0"/>
                </a:lnTo>
                <a:lnTo>
                  <a:pt x="2348172" y="84455"/>
                </a:lnTo>
                <a:cubicBezTo>
                  <a:pt x="913021" y="1283327"/>
                  <a:pt x="0" y="3086334"/>
                  <a:pt x="0" y="5102588"/>
                </a:cubicBezTo>
                <a:cubicBezTo>
                  <a:pt x="0" y="5666575"/>
                  <a:pt x="71438" y="6213877"/>
                  <a:pt x="205759" y="6735939"/>
                </a:cubicBezTo>
                <a:lnTo>
                  <a:pt x="241239" y="6857999"/>
                </a:lnTo>
                <a:lnTo>
                  <a:pt x="8426302" y="685799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EDC4CB-FA76-4333-89CF-8A2D4F27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174932" cy="6857999"/>
          </a:xfrm>
          <a:custGeom>
            <a:avLst/>
            <a:gdLst>
              <a:gd name="connsiteX0" fmla="*/ 8174932 w 8174932"/>
              <a:gd name="connsiteY0" fmla="*/ 0 h 6857999"/>
              <a:gd name="connsiteX1" fmla="*/ 2617360 w 8174932"/>
              <a:gd name="connsiteY1" fmla="*/ 0 h 6857999"/>
              <a:gd name="connsiteX2" fmla="*/ 2286881 w 8174932"/>
              <a:gd name="connsiteY2" fmla="*/ 253363 h 6857999"/>
              <a:gd name="connsiteX3" fmla="*/ 0 w 8174932"/>
              <a:gd name="connsiteY3" fmla="*/ 5102588 h 6857999"/>
              <a:gd name="connsiteX4" fmla="*/ 197846 w 8174932"/>
              <a:gd name="connsiteY4" fmla="*/ 6673117 h 6857999"/>
              <a:gd name="connsiteX5" fmla="*/ 251586 w 8174932"/>
              <a:gd name="connsiteY5" fmla="*/ 6857999 h 6857999"/>
              <a:gd name="connsiteX6" fmla="*/ 8174932 w 817493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4932" h="6857999">
                <a:moveTo>
                  <a:pt x="8174932" y="0"/>
                </a:moveTo>
                <a:lnTo>
                  <a:pt x="2617360" y="0"/>
                </a:lnTo>
                <a:lnTo>
                  <a:pt x="2286881" y="253363"/>
                </a:lnTo>
                <a:cubicBezTo>
                  <a:pt x="890226" y="1405985"/>
                  <a:pt x="0" y="3150325"/>
                  <a:pt x="0" y="5102588"/>
                </a:cubicBezTo>
                <a:cubicBezTo>
                  <a:pt x="0" y="5644883"/>
                  <a:pt x="68691" y="6171135"/>
                  <a:pt x="197846" y="6673117"/>
                </a:cubicBezTo>
                <a:lnTo>
                  <a:pt x="251586" y="6857999"/>
                </a:lnTo>
                <a:lnTo>
                  <a:pt x="8174932" y="6857999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90C8A-B6F3-4B41-8C2C-22952A67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95" y="2619227"/>
            <a:ext cx="6657278" cy="3168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Pirate PTO</a:t>
            </a:r>
            <a:b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7200" b="1" dirty="0">
                <a:solidFill>
                  <a:srgbClr val="FFFFFF"/>
                </a:solidFill>
              </a:rPr>
              <a:t>Spring Recap </a:t>
            </a:r>
            <a:endParaRPr lang="en-US" sz="7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77EF58E-5654-4C05-91E1-051658CC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734645" y="0"/>
            <a:ext cx="3457354" cy="3047506"/>
          </a:xfrm>
          <a:custGeom>
            <a:avLst/>
            <a:gdLst>
              <a:gd name="connsiteX0" fmla="*/ 67910 w 3457354"/>
              <a:gd name="connsiteY0" fmla="*/ 3047506 h 3047506"/>
              <a:gd name="connsiteX1" fmla="*/ 3457354 w 3457354"/>
              <a:gd name="connsiteY1" fmla="*/ 3047506 h 3047506"/>
              <a:gd name="connsiteX2" fmla="*/ 3457354 w 3457354"/>
              <a:gd name="connsiteY2" fmla="*/ 200864 h 3047506"/>
              <a:gd name="connsiteX3" fmla="*/ 3390429 w 3457354"/>
              <a:gd name="connsiteY3" fmla="*/ 172076 h 3047506"/>
              <a:gd name="connsiteX4" fmla="*/ 2480787 w 3457354"/>
              <a:gd name="connsiteY4" fmla="*/ 0 h 3047506"/>
              <a:gd name="connsiteX5" fmla="*/ 0 w 3457354"/>
              <a:gd name="connsiteY5" fmla="*/ 2480787 h 3047506"/>
              <a:gd name="connsiteX6" fmla="*/ 19931 w 3457354"/>
              <a:gd name="connsiteY6" fmla="*/ 2796748 h 30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354" h="3047506">
                <a:moveTo>
                  <a:pt x="67910" y="3047506"/>
                </a:moveTo>
                <a:lnTo>
                  <a:pt x="3457354" y="3047506"/>
                </a:lnTo>
                <a:lnTo>
                  <a:pt x="3457354" y="200864"/>
                </a:lnTo>
                <a:lnTo>
                  <a:pt x="3390429" y="172076"/>
                </a:lnTo>
                <a:cubicBezTo>
                  <a:pt x="3108771" y="61012"/>
                  <a:pt x="2801904" y="0"/>
                  <a:pt x="2480787" y="0"/>
                </a:cubicBezTo>
                <a:cubicBezTo>
                  <a:pt x="1110686" y="0"/>
                  <a:pt x="0" y="1110686"/>
                  <a:pt x="0" y="2480787"/>
                </a:cubicBezTo>
                <a:cubicBezTo>
                  <a:pt x="0" y="2587826"/>
                  <a:pt x="6779" y="2693282"/>
                  <a:pt x="19931" y="27967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F0486BD-9355-4C9F-B84E-29D308A2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965594" y="0"/>
            <a:ext cx="3226405" cy="2802444"/>
          </a:xfrm>
          <a:custGeom>
            <a:avLst/>
            <a:gdLst>
              <a:gd name="connsiteX0" fmla="*/ 62951 w 3226405"/>
              <a:gd name="connsiteY0" fmla="*/ 2802444 h 2802444"/>
              <a:gd name="connsiteX1" fmla="*/ 3226405 w 3226405"/>
              <a:gd name="connsiteY1" fmla="*/ 2802444 h 2802444"/>
              <a:gd name="connsiteX2" fmla="*/ 3226405 w 3226405"/>
              <a:gd name="connsiteY2" fmla="*/ 206780 h 2802444"/>
              <a:gd name="connsiteX3" fmla="*/ 3191405 w 3226405"/>
              <a:gd name="connsiteY3" fmla="*/ 190048 h 2802444"/>
              <a:gd name="connsiteX4" fmla="*/ 2278881 w 3226405"/>
              <a:gd name="connsiteY4" fmla="*/ 0 h 2802444"/>
              <a:gd name="connsiteX5" fmla="*/ 0 w 3226405"/>
              <a:gd name="connsiteY5" fmla="*/ 2278880 h 2802444"/>
              <a:gd name="connsiteX6" fmla="*/ 18309 w 3226405"/>
              <a:gd name="connsiteY6" fmla="*/ 2569126 h 28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6405" h="2802444">
                <a:moveTo>
                  <a:pt x="62951" y="2802444"/>
                </a:moveTo>
                <a:lnTo>
                  <a:pt x="3226405" y="2802444"/>
                </a:lnTo>
                <a:lnTo>
                  <a:pt x="3226405" y="206780"/>
                </a:lnTo>
                <a:lnTo>
                  <a:pt x="3191405" y="190048"/>
                </a:lnTo>
                <a:cubicBezTo>
                  <a:pt x="2912003" y="67816"/>
                  <a:pt x="2603362" y="0"/>
                  <a:pt x="2278881" y="0"/>
                </a:cubicBezTo>
                <a:cubicBezTo>
                  <a:pt x="1020290" y="0"/>
                  <a:pt x="0" y="1020290"/>
                  <a:pt x="0" y="2278880"/>
                </a:cubicBezTo>
                <a:cubicBezTo>
                  <a:pt x="0" y="2377208"/>
                  <a:pt x="6227" y="2474081"/>
                  <a:pt x="18309" y="2569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1440359-9D97-4CE1-8BD3-19308E040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00208" y="4700046"/>
            <a:ext cx="2591791" cy="2157954"/>
          </a:xfrm>
          <a:custGeom>
            <a:avLst/>
            <a:gdLst>
              <a:gd name="connsiteX0" fmla="*/ 816638 w 2591791"/>
              <a:gd name="connsiteY0" fmla="*/ 0 h 2157954"/>
              <a:gd name="connsiteX1" fmla="*/ 47036 w 2591791"/>
              <a:gd name="connsiteY1" fmla="*/ 175050 h 2157954"/>
              <a:gd name="connsiteX2" fmla="*/ 0 w 2591791"/>
              <a:gd name="connsiteY2" fmla="*/ 202085 h 2157954"/>
              <a:gd name="connsiteX3" fmla="*/ 0 w 2591791"/>
              <a:gd name="connsiteY3" fmla="*/ 2157954 h 2157954"/>
              <a:gd name="connsiteX4" fmla="*/ 2549286 w 2591791"/>
              <a:gd name="connsiteY4" fmla="*/ 2157954 h 2157954"/>
              <a:gd name="connsiteX5" fmla="*/ 2555727 w 2591791"/>
              <a:gd name="connsiteY5" fmla="*/ 2132909 h 2157954"/>
              <a:gd name="connsiteX6" fmla="*/ 2591791 w 2591791"/>
              <a:gd name="connsiteY6" fmla="*/ 1775153 h 2157954"/>
              <a:gd name="connsiteX7" fmla="*/ 816638 w 2591791"/>
              <a:gd name="connsiteY7" fmla="*/ 0 h 215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91" h="2157954">
                <a:moveTo>
                  <a:pt x="816638" y="0"/>
                </a:moveTo>
                <a:cubicBezTo>
                  <a:pt x="540903" y="0"/>
                  <a:pt x="279852" y="62867"/>
                  <a:pt x="47036" y="175050"/>
                </a:cubicBezTo>
                <a:lnTo>
                  <a:pt x="0" y="202085"/>
                </a:lnTo>
                <a:lnTo>
                  <a:pt x="0" y="2157954"/>
                </a:lnTo>
                <a:lnTo>
                  <a:pt x="2549286" y="2157954"/>
                </a:lnTo>
                <a:lnTo>
                  <a:pt x="2555727" y="2132909"/>
                </a:lnTo>
                <a:cubicBezTo>
                  <a:pt x="2579373" y="2017351"/>
                  <a:pt x="2591791" y="1897702"/>
                  <a:pt x="2591791" y="1775153"/>
                </a:cubicBezTo>
                <a:cubicBezTo>
                  <a:pt x="2591791" y="794763"/>
                  <a:pt x="1797028" y="0"/>
                  <a:pt x="816638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7F9830-10E7-405D-AA27-19575930F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09717" y="4870796"/>
            <a:ext cx="2382282" cy="1987204"/>
          </a:xfrm>
          <a:custGeom>
            <a:avLst/>
            <a:gdLst>
              <a:gd name="connsiteX0" fmla="*/ 761443 w 2382282"/>
              <a:gd name="connsiteY0" fmla="*/ 0 h 1987204"/>
              <a:gd name="connsiteX1" fmla="*/ 76517 w 2382282"/>
              <a:gd name="connsiteY1" fmla="*/ 151402 h 1987204"/>
              <a:gd name="connsiteX2" fmla="*/ 0 w 2382282"/>
              <a:gd name="connsiteY2" fmla="*/ 191175 h 1987204"/>
              <a:gd name="connsiteX3" fmla="*/ 0 w 2382282"/>
              <a:gd name="connsiteY3" fmla="*/ 1987204 h 1987204"/>
              <a:gd name="connsiteX4" fmla="*/ 2339143 w 2382282"/>
              <a:gd name="connsiteY4" fmla="*/ 1987204 h 1987204"/>
              <a:gd name="connsiteX5" fmla="*/ 2349353 w 2382282"/>
              <a:gd name="connsiteY5" fmla="*/ 1947496 h 1987204"/>
              <a:gd name="connsiteX6" fmla="*/ 2382282 w 2382282"/>
              <a:gd name="connsiteY6" fmla="*/ 1620840 h 1987204"/>
              <a:gd name="connsiteX7" fmla="*/ 761443 w 2382282"/>
              <a:gd name="connsiteY7" fmla="*/ 0 h 198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282" h="1987204">
                <a:moveTo>
                  <a:pt x="761443" y="0"/>
                </a:moveTo>
                <a:cubicBezTo>
                  <a:pt x="516672" y="0"/>
                  <a:pt x="284573" y="54258"/>
                  <a:pt x="76517" y="151402"/>
                </a:cubicBezTo>
                <a:lnTo>
                  <a:pt x="0" y="191175"/>
                </a:lnTo>
                <a:lnTo>
                  <a:pt x="0" y="1987204"/>
                </a:lnTo>
                <a:lnTo>
                  <a:pt x="2339143" y="1987204"/>
                </a:lnTo>
                <a:lnTo>
                  <a:pt x="2349353" y="1947496"/>
                </a:lnTo>
                <a:cubicBezTo>
                  <a:pt x="2370943" y="1841983"/>
                  <a:pt x="2382282" y="1732735"/>
                  <a:pt x="2382282" y="1620840"/>
                </a:cubicBezTo>
                <a:cubicBezTo>
                  <a:pt x="2382282" y="725675"/>
                  <a:pt x="1656608" y="0"/>
                  <a:pt x="76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77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B92F3-7AC8-42D6-8182-3971A459C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590" y="742951"/>
            <a:ext cx="3902926" cy="4962524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/>
            <a:r>
              <a:rPr lang="en-US" sz="4100" dirty="0">
                <a:solidFill>
                  <a:srgbClr val="FFFFFF"/>
                </a:solidFill>
              </a:rPr>
              <a:t>Stock-The-Fridge Recap</a:t>
            </a:r>
            <a:br>
              <a:rPr lang="en-US" sz="4100" dirty="0">
                <a:solidFill>
                  <a:srgbClr val="FFFFFF"/>
                </a:solidFill>
              </a:rPr>
            </a:br>
            <a:r>
              <a:rPr lang="en-US" sz="4100" dirty="0">
                <a:solidFill>
                  <a:srgbClr val="FFFFFF"/>
                </a:solidFill>
              </a:rPr>
              <a:t>Date: Feb. 8</a:t>
            </a:r>
            <a:r>
              <a:rPr lang="en-US" sz="4100" baseline="30000" dirty="0">
                <a:solidFill>
                  <a:srgbClr val="FFFFFF"/>
                </a:solidFill>
              </a:rPr>
              <a:t>th</a:t>
            </a:r>
            <a:r>
              <a:rPr lang="en-US" sz="4100" dirty="0">
                <a:solidFill>
                  <a:srgbClr val="FFFFFF"/>
                </a:solidFill>
              </a:rPr>
              <a:t>, 2021</a:t>
            </a:r>
            <a:br>
              <a:rPr lang="en-US" sz="4100" dirty="0">
                <a:solidFill>
                  <a:srgbClr val="FFFFFF"/>
                </a:solidFill>
              </a:rPr>
            </a:br>
            <a:r>
              <a:rPr lang="en-US" sz="4100" dirty="0">
                <a:solidFill>
                  <a:srgbClr val="FFFFFF"/>
                </a:solidFill>
              </a:rPr>
              <a:t> </a:t>
            </a:r>
            <a:br>
              <a:rPr lang="en-US" sz="4100" dirty="0">
                <a:solidFill>
                  <a:srgbClr val="FFFFFF"/>
                </a:solidFill>
              </a:rPr>
            </a:br>
            <a:r>
              <a:rPr lang="en-US" sz="4100" dirty="0">
                <a:solidFill>
                  <a:srgbClr val="FFFFFF"/>
                </a:solidFill>
              </a:rPr>
              <a:t>27 Families  donated snacks &amp; goodies for our faculty!</a:t>
            </a:r>
            <a:br>
              <a:rPr lang="en-US" sz="4100" dirty="0">
                <a:solidFill>
                  <a:srgbClr val="FFFFFF"/>
                </a:solidFill>
              </a:rPr>
            </a:br>
            <a:r>
              <a:rPr lang="en-US" sz="4100" dirty="0">
                <a:solidFill>
                  <a:srgbClr val="FFFFFF"/>
                </a:solidFill>
              </a:rPr>
              <a:t>Thank you!  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10FA1DD-704E-48C0-BB4B-9068A61714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r="7213" b="-1"/>
          <a:stretch/>
        </p:blipFill>
        <p:spPr>
          <a:xfrm>
            <a:off x="5198778" y="311449"/>
            <a:ext cx="6463633" cy="617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8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CD39D-F140-4188-B3F7-625860F61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778" y="3429000"/>
            <a:ext cx="4830443" cy="281681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2700" dirty="0">
                <a:latin typeface="Britannic Bold" panose="020B0903060703020204" pitchFamily="34" charset="0"/>
              </a:rPr>
              <a:t>We hoped parents enjoyed the  convenience of  ordering  apparel online  &amp; getting orders shipped directly to their homes. </a:t>
            </a:r>
            <a:br>
              <a:rPr lang="en-US" sz="5400" dirty="0">
                <a:latin typeface="Britannic Bold" panose="020B0903060703020204" pitchFamily="34" charset="0"/>
              </a:rPr>
            </a:br>
            <a:endParaRPr lang="en-US" sz="54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31AF08-9914-4CE4-BA95-0C9E9C0365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r="-2" b="-2"/>
          <a:stretch/>
        </p:blipFill>
        <p:spPr>
          <a:xfrm>
            <a:off x="6750141" y="0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4AF546-BF6E-4116-BE69-0810B9CFAC37}"/>
              </a:ext>
            </a:extLst>
          </p:cNvPr>
          <p:cNvSpPr/>
          <p:nvPr/>
        </p:nvSpPr>
        <p:spPr>
          <a:xfrm>
            <a:off x="486780" y="979139"/>
            <a:ext cx="609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Britannic Bold" panose="020B0903060703020204" pitchFamily="34" charset="0"/>
                <a:ea typeface="+mj-ea"/>
                <a:cs typeface="+mj-cs"/>
              </a:rPr>
              <a:t>Pirate PTO </a:t>
            </a:r>
            <a:br>
              <a:rPr lang="en-US" sz="6000">
                <a:solidFill>
                  <a:srgbClr val="FF0000"/>
                </a:solidFill>
                <a:latin typeface="Britannic Bold" panose="020B0903060703020204" pitchFamily="34" charset="0"/>
                <a:ea typeface="+mj-ea"/>
                <a:cs typeface="+mj-cs"/>
              </a:rPr>
            </a:br>
            <a:r>
              <a:rPr lang="en-US" sz="6000">
                <a:solidFill>
                  <a:srgbClr val="FF0000"/>
                </a:solidFill>
                <a:latin typeface="Britannic Bold" panose="020B0903060703020204" pitchFamily="34" charset="0"/>
                <a:ea typeface="+mj-ea"/>
                <a:cs typeface="+mj-cs"/>
              </a:rPr>
              <a:t>Spirit Wear Store </a:t>
            </a:r>
            <a:endParaRPr lang="en-US" sz="6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C1A9422-3C49-447E-8BDB-25ECC9F1798B}"/>
                  </a:ext>
                </a:extLst>
              </p14:cNvPr>
              <p14:cNvContentPartPr/>
              <p14:nvPr/>
            </p14:nvContentPartPr>
            <p14:xfrm>
              <a:off x="8210439" y="123120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C1A9422-3C49-447E-8BDB-25ECC9F179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47439" y="1168200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8846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text, device, meter, gauge&#10;&#10;Description automatically generated">
            <a:extLst>
              <a:ext uri="{FF2B5EF4-FFF2-40B4-BE49-F238E27FC236}">
                <a16:creationId xmlns:a16="http://schemas.microsoft.com/office/drawing/2014/main" id="{3A8157F7-82B9-4B56-B263-6746868AC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16" name="TextBox 12">
            <a:extLst>
              <a:ext uri="{FF2B5EF4-FFF2-40B4-BE49-F238E27FC236}">
                <a16:creationId xmlns:a16="http://schemas.microsoft.com/office/drawing/2014/main" id="{D5860022-BFB5-4E1A-AAFB-12DAFF4C97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5198512"/>
              </p:ext>
            </p:extLst>
          </p:nvPr>
        </p:nvGraphicFramePr>
        <p:xfrm>
          <a:off x="7188052" y="410547"/>
          <a:ext cx="4348065" cy="4801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7577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B02D96-6D88-4E34-AE17-06B86D327EA5}"/>
              </a:ext>
            </a:extLst>
          </p:cNvPr>
          <p:cNvSpPr txBox="1"/>
          <p:nvPr/>
        </p:nvSpPr>
        <p:spPr>
          <a:xfrm>
            <a:off x="3894657" y="4522156"/>
            <a:ext cx="5171649" cy="136321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softEdge rad="12700"/>
          </a:effectLst>
          <a:scene3d>
            <a:camera prst="obliqueTopLeft"/>
            <a:lightRig rig="threePt" dir="t"/>
          </a:scene3d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Dance Fit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Memories !!</a:t>
            </a:r>
          </a:p>
        </p:txBody>
      </p:sp>
      <p:sp>
        <p:nvSpPr>
          <p:cNvPr id="23" name="Freeform: Shape 17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19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6D0F482B-AA91-4CAB-9D2A-E0D501AB1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5" r="-1" b="6509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9" name="Picture 8" descr="A group of people posing for a photo with some dogs&#10;&#10;Description automatically generated with medium confidence">
            <a:extLst>
              <a:ext uri="{FF2B5EF4-FFF2-40B4-BE49-F238E27FC236}">
                <a16:creationId xmlns:a16="http://schemas.microsoft.com/office/drawing/2014/main" id="{01C63DB5-9285-4E79-BCEE-FE168CDBA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" r="-1" b="2599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700699-E907-46E7-9857-D9FFF0F32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/>
        </p:blipFill>
        <p:spPr>
          <a:xfrm>
            <a:off x="5533286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sky, building, child, person&#10;&#10;Description automatically generated">
            <a:extLst>
              <a:ext uri="{FF2B5EF4-FFF2-40B4-BE49-F238E27FC236}">
                <a16:creationId xmlns:a16="http://schemas.microsoft.com/office/drawing/2014/main" id="{A84EDA3D-8066-4349-8288-85B2845AEF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9" r="2" b="9927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95C5D3A-E24B-4117-B52F-9E1D709A73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 r="-2" b="10834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3787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1" name="Content Placeholder 10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0635052C-CA6F-4C7E-8717-4F2CD99A9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r="1" b="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3" name="Freeform: Shape 19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7C0F6B-C732-4AA7-BC53-0CC986DB4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58043C-BA44-45E4-B1F1-DACDE9597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79376" y="1436914"/>
            <a:ext cx="3633747" cy="418182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b="1" dirty="0"/>
              <a:t>216 shields purchased for our students because of your fundraising efforts!!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4000" b="1" dirty="0"/>
              <a:t>Thank  you, parents! </a:t>
            </a:r>
          </a:p>
          <a:p>
            <a:pPr algn="ctr"/>
            <a:endParaRPr lang="en-US" sz="2000" b="1" dirty="0"/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7710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1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53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55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DACDB-6EB4-4035-90A0-BBE2261F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Treasurer 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E7CFDC-290E-4C99-AC7B-B1B8DD12C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474" y="91440"/>
            <a:ext cx="7084026" cy="66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28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291</Words>
  <Application>Microsoft Office PowerPoint</Application>
  <PresentationFormat>Widescreen</PresentationFormat>
  <Paragraphs>76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Meiryo</vt:lpstr>
      <vt:lpstr>Arial</vt:lpstr>
      <vt:lpstr>Britannic Bold</vt:lpstr>
      <vt:lpstr>Calibri</vt:lpstr>
      <vt:lpstr>Calibri Light</vt:lpstr>
      <vt:lpstr>Office Theme</vt:lpstr>
      <vt:lpstr>Welcome!!!  Pirate PTO Virtual  Meeting &amp; Elections    April 29 , 2021 </vt:lpstr>
      <vt:lpstr> Pirate PTO Board  2019-2021</vt:lpstr>
      <vt:lpstr> Pirate PTO Spring Recap </vt:lpstr>
      <vt:lpstr>Stock-The-Fridge Recap Date: Feb. 8th, 2021   27 Families  donated snacks &amp; goodies for our faculty! Thank you!  </vt:lpstr>
      <vt:lpstr>We hoped parents enjoyed the  convenience of  ordering  apparel online  &amp; getting orders shipped directly to their homes.  </vt:lpstr>
      <vt:lpstr>PowerPoint Presentation</vt:lpstr>
      <vt:lpstr>PowerPoint Presentation</vt:lpstr>
      <vt:lpstr> </vt:lpstr>
      <vt:lpstr>Treasurer Report</vt:lpstr>
      <vt:lpstr>Upcoming Events</vt:lpstr>
      <vt:lpstr>April Staff Appreciation Event</vt:lpstr>
      <vt:lpstr>  </vt:lpstr>
      <vt:lpstr>PowerPoint Presentation</vt:lpstr>
      <vt:lpstr>    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Welcome!!!  Pirate PTO Virtual  Meeting   January 28, 2021</dc:title>
  <dc:creator>KRMY (Kristen McCoy)</dc:creator>
  <cp:lastModifiedBy>Craddock, Stephanie D.</cp:lastModifiedBy>
  <cp:revision>42</cp:revision>
  <cp:lastPrinted>2021-04-29T22:45:01Z</cp:lastPrinted>
  <dcterms:created xsi:type="dcterms:W3CDTF">2021-01-28T03:09:59Z</dcterms:created>
  <dcterms:modified xsi:type="dcterms:W3CDTF">2021-04-29T23:00:05Z</dcterms:modified>
</cp:coreProperties>
</file>